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0"/>
  </p:notesMasterIdLst>
  <p:sldIdLst>
    <p:sldId id="256" r:id="rId2"/>
    <p:sldId id="292" r:id="rId3"/>
    <p:sldId id="257" r:id="rId4"/>
    <p:sldId id="258" r:id="rId5"/>
    <p:sldId id="280" r:id="rId6"/>
    <p:sldId id="284" r:id="rId7"/>
    <p:sldId id="288" r:id="rId8"/>
    <p:sldId id="260" r:id="rId9"/>
    <p:sldId id="290" r:id="rId10"/>
    <p:sldId id="261" r:id="rId11"/>
    <p:sldId id="278" r:id="rId12"/>
    <p:sldId id="263" r:id="rId13"/>
    <p:sldId id="282" r:id="rId14"/>
    <p:sldId id="268" r:id="rId15"/>
    <p:sldId id="293" r:id="rId16"/>
    <p:sldId id="266" r:id="rId17"/>
    <p:sldId id="274" r:id="rId18"/>
    <p:sldId id="275" r:id="rId19"/>
  </p:sldIdLst>
  <p:sldSz cx="18288000" cy="10287000"/>
  <p:notesSz cx="6858000" cy="9144000"/>
  <p:embeddedFontLst>
    <p:embeddedFont>
      <p:font typeface="Mokoto" pitchFamily="2" charset="0"/>
      <p:regular r:id="rId21"/>
    </p:embeddedFont>
    <p:embeddedFont>
      <p:font typeface="Poppins" pitchFamily="2" charset="77"/>
      <p:regular r:id="rId22"/>
      <p:bold r:id="rId23"/>
      <p:italic r:id="rId24"/>
      <p:boldItalic r:id="rId25"/>
    </p:embeddedFont>
    <p:embeddedFont>
      <p:font typeface="Tomorrow" pitchFamily="2" charset="0"/>
      <p:regular r:id="rId26"/>
    </p:embeddedFont>
    <p:embeddedFont>
      <p:font typeface="Tomorrow Bold" pitchFamily="2" charset="0"/>
      <p:regular r:id="rId27"/>
      <p:bold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68" autoAdjust="0"/>
    <p:restoredTop sz="94635" autoAdjust="0"/>
  </p:normalViewPr>
  <p:slideViewPr>
    <p:cSldViewPr>
      <p:cViewPr varScale="1">
        <p:scale>
          <a:sx n="67" d="100"/>
          <a:sy n="67" d="100"/>
        </p:scale>
        <p:origin x="1080" y="4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7774BB-7E55-49D8-9CAA-756E74154FD1}" type="datetimeFigureOut">
              <a:rPr lang="pt-BR" smtClean="0"/>
              <a:t>31/10/2025</a:t>
            </a:fld>
            <a:endParaRPr lang="pt-B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D61EA0-5652-43E0-8A51-F7938BEAF470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63888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23AF5D-20F6-4403-B616-40EFBA0085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85E7304-B021-FB5B-B5A2-5DE0A8BE7A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8AF892A-DDAB-B691-C5E8-715801CB4E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CCFEF7-4F33-38ED-F50D-17AFDAE4036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D61EA0-5652-43E0-8A51-F7938BEAF470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349748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10/31/25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10/31/25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10/31/25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10/31/25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7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6.svg"/><Relationship Id="rId7" Type="http://schemas.openxmlformats.org/officeDocument/2006/relationships/image" Target="../media/image2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eg"/><Relationship Id="rId3" Type="http://schemas.openxmlformats.org/officeDocument/2006/relationships/image" Target="../media/image31.jpeg"/><Relationship Id="rId7" Type="http://schemas.openxmlformats.org/officeDocument/2006/relationships/image" Target="../media/image14.sv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7.svg"/><Relationship Id="rId4" Type="http://schemas.openxmlformats.org/officeDocument/2006/relationships/image" Target="../media/image6.png"/><Relationship Id="rId9" Type="http://schemas.openxmlformats.org/officeDocument/2006/relationships/image" Target="../media/image33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7" Type="http://schemas.openxmlformats.org/officeDocument/2006/relationships/hyperlink" Target="mailto:ricardo@croce.ggf.br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hyperlink" Target="mailto:marciaionevieira@gmail.com" TargetMode="Externa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microsoft.com/office/2007/relationships/hdphoto" Target="../media/hdphoto1.wdp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7" Type="http://schemas.openxmlformats.org/officeDocument/2006/relationships/image" Target="../media/image2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TextBox 3"/>
          <p:cNvSpPr txBox="1"/>
          <p:nvPr/>
        </p:nvSpPr>
        <p:spPr>
          <a:xfrm>
            <a:off x="1407553" y="3800993"/>
            <a:ext cx="15472893" cy="12503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002"/>
              </a:lnSpc>
            </a:pPr>
            <a:r>
              <a:rPr lang="en-US" sz="5500" spc="-1003" dirty="0" err="1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Oldnews</a:t>
            </a:r>
            <a:r>
              <a:rPr lang="en-US" sz="5500" spc="-1003" dirty="0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 fiscal.AI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286802" y="5927283"/>
            <a:ext cx="12483332" cy="5720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36"/>
              </a:lnSpc>
            </a:pPr>
            <a:r>
              <a:rPr lang="en-US" sz="3200" b="1" spc="742" dirty="0">
                <a:solidFill>
                  <a:srgbClr val="FFFFFF"/>
                </a:solidFill>
                <a:latin typeface="Tomorrow Bold"/>
                <a:ea typeface="Tomorrow Bold"/>
                <a:cs typeface="Tomorrow Bold"/>
                <a:sym typeface="Tomorrow Bold"/>
              </a:rPr>
              <a:t>INTELIGÊNCIA FISCAL MULTI-AGENTE </a:t>
            </a:r>
          </a:p>
        </p:txBody>
      </p:sp>
      <p:sp>
        <p:nvSpPr>
          <p:cNvPr id="5" name="Freeform 5"/>
          <p:cNvSpPr/>
          <p:nvPr/>
        </p:nvSpPr>
        <p:spPr>
          <a:xfrm flipH="1">
            <a:off x="10841830" y="-3821457"/>
            <a:ext cx="12077233" cy="7202423"/>
          </a:xfrm>
          <a:custGeom>
            <a:avLst/>
            <a:gdLst/>
            <a:ahLst/>
            <a:cxnLst/>
            <a:rect l="l" t="t" r="r" b="b"/>
            <a:pathLst>
              <a:path w="12077233" h="7202423">
                <a:moveTo>
                  <a:pt x="12077233" y="0"/>
                </a:moveTo>
                <a:lnTo>
                  <a:pt x="0" y="0"/>
                </a:lnTo>
                <a:lnTo>
                  <a:pt x="0" y="7202423"/>
                </a:lnTo>
                <a:lnTo>
                  <a:pt x="12077233" y="7202423"/>
                </a:lnTo>
                <a:lnTo>
                  <a:pt x="12077233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Freeform 6"/>
          <p:cNvSpPr/>
          <p:nvPr/>
        </p:nvSpPr>
        <p:spPr>
          <a:xfrm>
            <a:off x="670310" y="6736334"/>
            <a:ext cx="7858618" cy="7101333"/>
          </a:xfrm>
          <a:custGeom>
            <a:avLst/>
            <a:gdLst/>
            <a:ahLst/>
            <a:cxnLst/>
            <a:rect l="l" t="t" r="r" b="b"/>
            <a:pathLst>
              <a:path w="7858618" h="7101333">
                <a:moveTo>
                  <a:pt x="0" y="0"/>
                </a:moveTo>
                <a:lnTo>
                  <a:pt x="7858618" y="0"/>
                </a:lnTo>
                <a:lnTo>
                  <a:pt x="7858618" y="7101332"/>
                </a:lnTo>
                <a:lnTo>
                  <a:pt x="0" y="710133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TextBox 7"/>
          <p:cNvSpPr txBox="1"/>
          <p:nvPr/>
        </p:nvSpPr>
        <p:spPr>
          <a:xfrm>
            <a:off x="9139238" y="4656095"/>
            <a:ext cx="9525" cy="10033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78"/>
              </a:lnSpc>
              <a:spcBef>
                <a:spcPct val="0"/>
              </a:spcBef>
            </a:pPr>
            <a:endParaRPr/>
          </a:p>
        </p:txBody>
      </p:sp>
      <p:sp>
        <p:nvSpPr>
          <p:cNvPr id="8" name="TextBox 8"/>
          <p:cNvSpPr txBox="1"/>
          <p:nvPr/>
        </p:nvSpPr>
        <p:spPr>
          <a:xfrm>
            <a:off x="2792829" y="7757749"/>
            <a:ext cx="3924102" cy="6873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20"/>
              </a:lnSpc>
            </a:pPr>
            <a:r>
              <a:rPr lang="en-US" sz="4300" b="1" dirty="0">
                <a:solidFill>
                  <a:srgbClr val="FFFFFF"/>
                </a:solidFill>
                <a:latin typeface="Tomorrow" panose="020B0604020202020204" charset="0"/>
                <a:ea typeface="Canva Sans Bold"/>
                <a:cs typeface="Canva Sans Bold"/>
                <a:sym typeface="Canva Sans Bold"/>
              </a:rPr>
              <a:t>Grupo </a:t>
            </a:r>
            <a:r>
              <a:rPr lang="en-US" sz="3800" b="1" dirty="0" err="1">
                <a:solidFill>
                  <a:srgbClr val="FFFFFF"/>
                </a:solidFill>
                <a:latin typeface="Tomorrow" panose="020B0604020202020204" charset="0"/>
                <a:ea typeface="Canva Sans Bold"/>
                <a:cs typeface="Canva Sans Bold"/>
                <a:sym typeface="Canva Sans Bold"/>
              </a:rPr>
              <a:t>OldNew</a:t>
            </a:r>
            <a:endParaRPr lang="en-US" sz="3800" b="1" dirty="0">
              <a:solidFill>
                <a:srgbClr val="FFFFFF"/>
              </a:solidFill>
              <a:latin typeface="Tomorrow" panose="020B0604020202020204" charset="0"/>
              <a:ea typeface="Canva Sans Bold"/>
              <a:cs typeface="Canva Sans Bold"/>
              <a:sym typeface="Canva Sans Bold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A72313-F08C-7C7F-9EDB-A7303722E44D}"/>
              </a:ext>
            </a:extLst>
          </p:cNvPr>
          <p:cNvSpPr txBox="1"/>
          <p:nvPr/>
        </p:nvSpPr>
        <p:spPr>
          <a:xfrm>
            <a:off x="7543800" y="7757749"/>
            <a:ext cx="10363199" cy="14439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020"/>
              </a:lnSpc>
            </a:pPr>
            <a:r>
              <a:rPr lang="en-US" sz="3800" b="1" dirty="0">
                <a:solidFill>
                  <a:srgbClr val="FFFFFF"/>
                </a:solidFill>
                <a:latin typeface="Tomorrow" panose="020B0604020202020204" charset="0"/>
                <a:ea typeface="Canva Sans Bold"/>
                <a:cs typeface="Canva Sans Bold"/>
                <a:sym typeface="Canva Sans Bold"/>
              </a:rPr>
              <a:t>I2A2 </a:t>
            </a:r>
            <a:r>
              <a:rPr lang="en-US" sz="3200" b="1" dirty="0">
                <a:solidFill>
                  <a:srgbClr val="FFFFFF"/>
                </a:solidFill>
                <a:latin typeface="Tomorrow" panose="020B0604020202020204" charset="0"/>
                <a:ea typeface="Canva Sans Bold"/>
                <a:cs typeface="Canva Sans Bold"/>
                <a:sym typeface="Canva Sans Bold"/>
              </a:rPr>
              <a:t>– Institute of Applied Artificial Intelligence</a:t>
            </a:r>
            <a:endParaRPr lang="en-US" sz="3200" b="1" dirty="0">
              <a:solidFill>
                <a:schemeClr val="bg1"/>
              </a:solidFill>
            </a:endParaRPr>
          </a:p>
          <a:p>
            <a:pPr algn="ctr">
              <a:lnSpc>
                <a:spcPts val="6020"/>
              </a:lnSpc>
            </a:pPr>
            <a:r>
              <a:rPr lang="en-US" sz="3800" b="1" dirty="0" err="1">
                <a:solidFill>
                  <a:srgbClr val="FFFFFF"/>
                </a:solidFill>
                <a:latin typeface="Tomorrow" panose="020B0604020202020204" charset="0"/>
                <a:ea typeface="Canva Sans Bold"/>
                <a:cs typeface="Canva Sans Bold"/>
                <a:sym typeface="Canva Sans Bold"/>
              </a:rPr>
              <a:t>Outubro</a:t>
            </a:r>
            <a:r>
              <a:rPr lang="en-US" sz="3800" b="1" dirty="0">
                <a:solidFill>
                  <a:srgbClr val="FFFFFF"/>
                </a:solidFill>
                <a:latin typeface="Tomorrow" panose="020B0604020202020204" charset="0"/>
                <a:ea typeface="Canva Sans Bold"/>
                <a:cs typeface="Canva Sans Bold"/>
                <a:sym typeface="Canva Sans Bold"/>
              </a:rPr>
              <a:t>/25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1A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7708922">
            <a:off x="14193648" y="298215"/>
            <a:ext cx="9616419" cy="7028728"/>
          </a:xfrm>
          <a:custGeom>
            <a:avLst/>
            <a:gdLst/>
            <a:ahLst/>
            <a:cxnLst/>
            <a:rect l="l" t="t" r="r" b="b"/>
            <a:pathLst>
              <a:path w="9616419" h="7028728">
                <a:moveTo>
                  <a:pt x="0" y="0"/>
                </a:moveTo>
                <a:lnTo>
                  <a:pt x="9616419" y="0"/>
                </a:lnTo>
                <a:lnTo>
                  <a:pt x="9616419" y="7028729"/>
                </a:lnTo>
                <a:lnTo>
                  <a:pt x="0" y="70287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>
            <a:off x="5410200" y="-3812579"/>
            <a:ext cx="8718996" cy="7625158"/>
          </a:xfrm>
          <a:custGeom>
            <a:avLst/>
            <a:gdLst/>
            <a:ahLst/>
            <a:cxnLst/>
            <a:rect l="l" t="t" r="r" b="b"/>
            <a:pathLst>
              <a:path w="8718996" h="7625158">
                <a:moveTo>
                  <a:pt x="0" y="0"/>
                </a:moveTo>
                <a:lnTo>
                  <a:pt x="8718996" y="0"/>
                </a:lnTo>
                <a:lnTo>
                  <a:pt x="8718996" y="7625158"/>
                </a:lnTo>
                <a:lnTo>
                  <a:pt x="0" y="762515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TextBox 4"/>
          <p:cNvSpPr txBox="1"/>
          <p:nvPr/>
        </p:nvSpPr>
        <p:spPr>
          <a:xfrm>
            <a:off x="1439329" y="1237465"/>
            <a:ext cx="10179102" cy="5289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536"/>
              </a:lnSpc>
            </a:pPr>
            <a:r>
              <a:rPr lang="en-US" sz="3800" spc="-529" dirty="0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DIFERENCIAIS OLDNEWS Fiscal.AI</a:t>
            </a:r>
          </a:p>
        </p:txBody>
      </p:sp>
      <p:sp>
        <p:nvSpPr>
          <p:cNvPr id="5" name="Freeform 5"/>
          <p:cNvSpPr/>
          <p:nvPr/>
        </p:nvSpPr>
        <p:spPr>
          <a:xfrm>
            <a:off x="2899435" y="8728134"/>
            <a:ext cx="8718996" cy="7625158"/>
          </a:xfrm>
          <a:custGeom>
            <a:avLst/>
            <a:gdLst/>
            <a:ahLst/>
            <a:cxnLst/>
            <a:rect l="l" t="t" r="r" b="b"/>
            <a:pathLst>
              <a:path w="8718996" h="7625158">
                <a:moveTo>
                  <a:pt x="0" y="0"/>
                </a:moveTo>
                <a:lnTo>
                  <a:pt x="8718996" y="0"/>
                </a:lnTo>
                <a:lnTo>
                  <a:pt x="8718996" y="7625159"/>
                </a:lnTo>
                <a:lnTo>
                  <a:pt x="0" y="76251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TextBox 6"/>
          <p:cNvSpPr txBox="1"/>
          <p:nvPr/>
        </p:nvSpPr>
        <p:spPr>
          <a:xfrm>
            <a:off x="1441583" y="2552700"/>
            <a:ext cx="9074017" cy="59182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indent="-342900" algn="just">
              <a:lnSpc>
                <a:spcPts val="3359"/>
              </a:lnSpc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n-US" sz="2399" dirty="0" err="1">
                <a:solidFill>
                  <a:srgbClr val="FFFFFF"/>
                </a:solidFill>
                <a:latin typeface="Tomorrow" panose="020B0604020202020204" charset="0"/>
                <a:ea typeface="Public Sans"/>
                <a:cs typeface="Public Sans"/>
                <a:sym typeface="Public Sans"/>
              </a:rPr>
              <a:t>Análise</a:t>
            </a:r>
            <a:r>
              <a:rPr lang="en-US" sz="2399" dirty="0">
                <a:solidFill>
                  <a:srgbClr val="FFFFFF"/>
                </a:solidFill>
                <a:latin typeface="Tomorrow" panose="020B0604020202020204" charset="0"/>
                <a:ea typeface="Public Sans"/>
                <a:cs typeface="Public Sans"/>
                <a:sym typeface="Public Sans"/>
              </a:rPr>
              <a:t> fiscal </a:t>
            </a:r>
            <a:r>
              <a:rPr lang="en-US" sz="2399" dirty="0" err="1">
                <a:solidFill>
                  <a:srgbClr val="FFFFFF"/>
                </a:solidFill>
                <a:latin typeface="Tomorrow" panose="020B0604020202020204" charset="0"/>
                <a:ea typeface="Public Sans"/>
                <a:cs typeface="Public Sans"/>
                <a:sym typeface="Public Sans"/>
              </a:rPr>
              <a:t>em</a:t>
            </a:r>
            <a:r>
              <a:rPr lang="en-US" sz="2399" dirty="0">
                <a:solidFill>
                  <a:srgbClr val="FFFFFF"/>
                </a:solidFill>
                <a:latin typeface="Tomorrow" panose="020B0604020202020204" charset="0"/>
                <a:ea typeface="Public Sans"/>
                <a:cs typeface="Public Sans"/>
                <a:sym typeface="Public Sans"/>
              </a:rPr>
              <a:t> </a:t>
            </a:r>
            <a:r>
              <a:rPr lang="en-US" sz="2399" dirty="0" err="1">
                <a:solidFill>
                  <a:srgbClr val="FFFFFF"/>
                </a:solidFill>
                <a:latin typeface="Tomorrow" panose="020B0604020202020204" charset="0"/>
                <a:ea typeface="Public Sans"/>
                <a:cs typeface="Public Sans"/>
                <a:sym typeface="Public Sans"/>
              </a:rPr>
              <a:t>segundos</a:t>
            </a:r>
            <a:r>
              <a:rPr lang="en-US" sz="2399" dirty="0">
                <a:solidFill>
                  <a:srgbClr val="FFFFFF"/>
                </a:solidFill>
                <a:latin typeface="Tomorrow" panose="020B0604020202020204" charset="0"/>
                <a:ea typeface="Public Sans"/>
                <a:cs typeface="Public Sans"/>
                <a:sym typeface="Public Sans"/>
              </a:rPr>
              <a:t>: </a:t>
            </a:r>
            <a:r>
              <a:rPr lang="pt-BR" sz="3000" dirty="0">
                <a:solidFill>
                  <a:schemeClr val="bg1"/>
                </a:solidFill>
                <a:latin typeface="Tomorrow" panose="020B0604020202020204" charset="0"/>
              </a:rPr>
              <a:t>30-60”</a:t>
            </a:r>
            <a:r>
              <a:rPr lang="pt-BR" sz="2400" dirty="0">
                <a:solidFill>
                  <a:schemeClr val="bg1"/>
                </a:solidFill>
                <a:latin typeface="Tomorrow" panose="020B0604020202020204" charset="0"/>
              </a:rPr>
              <a:t> </a:t>
            </a:r>
            <a:r>
              <a:rPr lang="pt-BR" dirty="0">
                <a:solidFill>
                  <a:schemeClr val="bg1"/>
                </a:solidFill>
                <a:latin typeface="Tomorrow" panose="020B0604020202020204" charset="0"/>
              </a:rPr>
              <a:t>por NF-e</a:t>
            </a:r>
          </a:p>
          <a:p>
            <a:pPr marL="342900" indent="-342900"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pt-BR" sz="3000" dirty="0">
                <a:solidFill>
                  <a:schemeClr val="bg1"/>
                </a:solidFill>
                <a:latin typeface="Tomorrow" panose="020B0604020202020204" charset="0"/>
              </a:rPr>
              <a:t>95% </a:t>
            </a:r>
            <a:r>
              <a:rPr lang="pt-BR" sz="2400" dirty="0">
                <a:solidFill>
                  <a:schemeClr val="bg1"/>
                </a:solidFill>
                <a:latin typeface="Tomorrow" panose="020B0604020202020204" charset="0"/>
              </a:rPr>
              <a:t>de precisão na detecção de fraudes</a:t>
            </a:r>
          </a:p>
          <a:p>
            <a:pPr marL="342900" indent="-342900"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pt-BR" sz="2400" dirty="0">
                <a:solidFill>
                  <a:schemeClr val="bg1"/>
                </a:solidFill>
                <a:latin typeface="Tomorrow" panose="020B0604020202020204" charset="0"/>
              </a:rPr>
              <a:t>Até</a:t>
            </a:r>
            <a:r>
              <a:rPr lang="pt-BR" sz="3000" dirty="0">
                <a:solidFill>
                  <a:schemeClr val="bg1"/>
                </a:solidFill>
                <a:latin typeface="Tomorrow" panose="020B0604020202020204" charset="0"/>
              </a:rPr>
              <a:t> 1000 itens </a:t>
            </a:r>
            <a:r>
              <a:rPr lang="pt-BR" sz="2400" dirty="0">
                <a:solidFill>
                  <a:schemeClr val="bg1"/>
                </a:solidFill>
                <a:latin typeface="Tomorrow" panose="020B0604020202020204" charset="0"/>
              </a:rPr>
              <a:t>por NF-e, com análise paralela de múltiplas NF-e</a:t>
            </a:r>
          </a:p>
          <a:p>
            <a:pPr marL="342900" indent="-342900"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n-US" sz="2400" dirty="0" err="1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Extrator</a:t>
            </a:r>
            <a:r>
              <a:rPr lang="en-US" sz="2400" dirty="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 de Dados – parsing e </a:t>
            </a:r>
            <a:r>
              <a:rPr lang="en-US" sz="2400" dirty="0" err="1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validação</a:t>
            </a:r>
            <a:r>
              <a:rPr lang="en-US" sz="2400" dirty="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 de XML</a:t>
            </a:r>
          </a:p>
          <a:p>
            <a:pPr marL="342900" indent="-342900"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n-US" sz="2400" dirty="0" err="1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Classificador</a:t>
            </a:r>
            <a:r>
              <a:rPr lang="en-US" sz="2400" dirty="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 NCM – IA fiscal com LLM</a:t>
            </a:r>
          </a:p>
          <a:p>
            <a:pPr marL="342900" indent="-342900"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interface </a:t>
            </a:r>
            <a:r>
              <a:rPr lang="en-US" sz="2400" dirty="0" err="1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conversacional</a:t>
            </a:r>
            <a:r>
              <a:rPr lang="en-US" sz="2400" dirty="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atrav</a:t>
            </a:r>
            <a:r>
              <a:rPr lang="pt-BR" sz="2400" dirty="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és de </a:t>
            </a:r>
            <a:r>
              <a:rPr lang="en-US" sz="2400" dirty="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Chatbot </a:t>
            </a:r>
            <a:r>
              <a:rPr lang="en-US" sz="2400" dirty="0" err="1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Inteligente</a:t>
            </a:r>
            <a:endParaRPr lang="pt-BR" sz="2400" dirty="0">
              <a:solidFill>
                <a:schemeClr val="bg1"/>
              </a:solidFill>
              <a:latin typeface="Tomorrow" panose="020B0604020202020204" charset="0"/>
            </a:endParaRPr>
          </a:p>
          <a:p>
            <a:pPr marL="342900" indent="-342900" algn="just">
              <a:lnSpc>
                <a:spcPts val="3359"/>
              </a:lnSpc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n-US" sz="2399" dirty="0" err="1">
                <a:solidFill>
                  <a:srgbClr val="FFFFFF"/>
                </a:solidFill>
                <a:latin typeface="Tomorrow" panose="020B0604020202020204" charset="0"/>
                <a:ea typeface="Public Sans"/>
                <a:cs typeface="Public Sans"/>
                <a:sym typeface="Public Sans"/>
              </a:rPr>
              <a:t>Redução</a:t>
            </a:r>
            <a:r>
              <a:rPr lang="en-US" sz="2399" dirty="0">
                <a:solidFill>
                  <a:srgbClr val="FFFFFF"/>
                </a:solidFill>
                <a:latin typeface="Tomorrow" panose="020B0604020202020204" charset="0"/>
                <a:ea typeface="Public Sans"/>
                <a:cs typeface="Public Sans"/>
                <a:sym typeface="Public Sans"/>
              </a:rPr>
              <a:t> de </a:t>
            </a:r>
            <a:r>
              <a:rPr lang="en-US" sz="2399" dirty="0" err="1">
                <a:solidFill>
                  <a:srgbClr val="FFFFFF"/>
                </a:solidFill>
                <a:latin typeface="Tomorrow" panose="020B0604020202020204" charset="0"/>
                <a:ea typeface="Public Sans"/>
                <a:cs typeface="Public Sans"/>
                <a:sym typeface="Public Sans"/>
              </a:rPr>
              <a:t>multas</a:t>
            </a:r>
            <a:r>
              <a:rPr lang="en-US" sz="2399" dirty="0">
                <a:solidFill>
                  <a:srgbClr val="FFFFFF"/>
                </a:solidFill>
                <a:latin typeface="Tomorrow" panose="020B0604020202020204" charset="0"/>
                <a:ea typeface="Public Sans"/>
                <a:cs typeface="Public Sans"/>
                <a:sym typeface="Public Sans"/>
              </a:rPr>
              <a:t> e </a:t>
            </a:r>
            <a:r>
              <a:rPr lang="en-US" sz="2399" dirty="0" err="1">
                <a:solidFill>
                  <a:srgbClr val="FFFFFF"/>
                </a:solidFill>
                <a:latin typeface="Tomorrow" panose="020B0604020202020204" charset="0"/>
                <a:ea typeface="Public Sans"/>
                <a:cs typeface="Public Sans"/>
                <a:sym typeface="Public Sans"/>
              </a:rPr>
              <a:t>erros</a:t>
            </a:r>
            <a:r>
              <a:rPr lang="en-US" sz="2399" dirty="0">
                <a:solidFill>
                  <a:srgbClr val="FFFFFF"/>
                </a:solidFill>
                <a:latin typeface="Tomorrow" panose="020B0604020202020204" charset="0"/>
                <a:ea typeface="Public Sans"/>
                <a:cs typeface="Public Sans"/>
                <a:sym typeface="Public Sans"/>
              </a:rPr>
              <a:t> </a:t>
            </a:r>
            <a:r>
              <a:rPr lang="en-US" sz="2399" dirty="0" err="1">
                <a:solidFill>
                  <a:srgbClr val="FFFFFF"/>
                </a:solidFill>
                <a:latin typeface="Tomorrow" panose="020B0604020202020204" charset="0"/>
                <a:ea typeface="Public Sans"/>
                <a:cs typeface="Public Sans"/>
                <a:sym typeface="Public Sans"/>
              </a:rPr>
              <a:t>tributários</a:t>
            </a:r>
            <a:r>
              <a:rPr lang="en-US" sz="2399" dirty="0">
                <a:solidFill>
                  <a:srgbClr val="FFFFFF"/>
                </a:solidFill>
                <a:latin typeface="Tomorrow" panose="020B0604020202020204" charset="0"/>
                <a:ea typeface="Public Sans"/>
                <a:cs typeface="Public Sans"/>
                <a:sym typeface="Public Sans"/>
              </a:rPr>
              <a:t> - </a:t>
            </a:r>
            <a:r>
              <a:rPr lang="en-US" sz="2399" dirty="0" err="1">
                <a:solidFill>
                  <a:srgbClr val="FFFFFF"/>
                </a:solidFill>
                <a:latin typeface="Tomorrow" panose="020B0604020202020204" charset="0"/>
                <a:ea typeface="Public Sans"/>
                <a:cs typeface="Public Sans"/>
                <a:sym typeface="Public Sans"/>
              </a:rPr>
              <a:t>até</a:t>
            </a:r>
            <a:r>
              <a:rPr lang="en-US" sz="2399" dirty="0">
                <a:solidFill>
                  <a:srgbClr val="FFFFFF"/>
                </a:solidFill>
                <a:latin typeface="Tomorrow" panose="020B0604020202020204" charset="0"/>
                <a:ea typeface="Public Sans"/>
                <a:cs typeface="Public Sans"/>
                <a:sym typeface="Public Sans"/>
              </a:rPr>
              <a:t> </a:t>
            </a:r>
            <a:r>
              <a:rPr lang="en-US" sz="3000" dirty="0">
                <a:solidFill>
                  <a:srgbClr val="FFFFFF"/>
                </a:solidFill>
                <a:latin typeface="Tomorrow" panose="020B0604020202020204" charset="0"/>
                <a:ea typeface="Public Sans"/>
                <a:cs typeface="Public Sans"/>
                <a:sym typeface="Public Sans"/>
              </a:rPr>
              <a:t>30%</a:t>
            </a:r>
          </a:p>
          <a:p>
            <a:pPr marL="342900" indent="-342900" algn="just">
              <a:lnSpc>
                <a:spcPts val="3359"/>
              </a:lnSpc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n-US" sz="2399" dirty="0">
                <a:solidFill>
                  <a:srgbClr val="FFFFFF"/>
                </a:solidFill>
                <a:latin typeface="Tomorrow" panose="020B0604020202020204" charset="0"/>
                <a:ea typeface="Public Sans"/>
                <a:cs typeface="Public Sans"/>
                <a:sym typeface="Public Sans"/>
              </a:rPr>
              <a:t>Compliance </a:t>
            </a:r>
            <a:r>
              <a:rPr lang="en-US" sz="2399" dirty="0" err="1">
                <a:solidFill>
                  <a:srgbClr val="FFFFFF"/>
                </a:solidFill>
                <a:latin typeface="Tomorrow" panose="020B0604020202020204" charset="0"/>
                <a:ea typeface="Public Sans"/>
                <a:cs typeface="Public Sans"/>
                <a:sym typeface="Public Sans"/>
              </a:rPr>
              <a:t>automático</a:t>
            </a:r>
            <a:r>
              <a:rPr lang="en-US" sz="2399" dirty="0">
                <a:solidFill>
                  <a:srgbClr val="FFFFFF"/>
                </a:solidFill>
                <a:latin typeface="Tomorrow" panose="020B0604020202020204" charset="0"/>
                <a:ea typeface="Public Sans"/>
                <a:cs typeface="Public Sans"/>
                <a:sym typeface="Public Sans"/>
              </a:rPr>
              <a:t> e </a:t>
            </a:r>
            <a:r>
              <a:rPr lang="en-US" sz="2399" dirty="0" err="1">
                <a:solidFill>
                  <a:srgbClr val="FFFFFF"/>
                </a:solidFill>
                <a:latin typeface="Tomorrow" panose="020B0604020202020204" charset="0"/>
                <a:ea typeface="Public Sans"/>
                <a:cs typeface="Public Sans"/>
                <a:sym typeface="Public Sans"/>
              </a:rPr>
              <a:t>transparente</a:t>
            </a:r>
            <a:endParaRPr lang="en-US" sz="2399" dirty="0">
              <a:solidFill>
                <a:srgbClr val="FFFFFF"/>
              </a:solidFill>
              <a:latin typeface="Tomorrow" panose="020B0604020202020204" charset="0"/>
              <a:ea typeface="Public Sans"/>
              <a:cs typeface="Public Sans"/>
              <a:sym typeface="Public Sans"/>
            </a:endParaRPr>
          </a:p>
          <a:p>
            <a:pPr marL="342900" indent="-342900" algn="just">
              <a:lnSpc>
                <a:spcPts val="3359"/>
              </a:lnSpc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n-US" sz="2399" dirty="0">
                <a:solidFill>
                  <a:srgbClr val="FFFFFF"/>
                </a:solidFill>
                <a:latin typeface="Tomorrow" panose="020B0604020202020204" charset="0"/>
                <a:ea typeface="Public Sans"/>
                <a:cs typeface="Public Sans"/>
                <a:sym typeface="Public Sans"/>
              </a:rPr>
              <a:t> </a:t>
            </a:r>
            <a:r>
              <a:rPr lang="en-US" sz="2399" dirty="0" err="1">
                <a:solidFill>
                  <a:srgbClr val="FFFFFF"/>
                </a:solidFill>
                <a:latin typeface="Tomorrow" panose="020B0604020202020204" charset="0"/>
                <a:ea typeface="Public Sans"/>
                <a:cs typeface="Public Sans"/>
                <a:sym typeface="Public Sans"/>
              </a:rPr>
              <a:t>Escalabilidade</a:t>
            </a:r>
            <a:r>
              <a:rPr lang="en-US" sz="2399" dirty="0">
                <a:solidFill>
                  <a:srgbClr val="FFFFFF"/>
                </a:solidFill>
                <a:latin typeface="Tomorrow" panose="020B0604020202020204" charset="0"/>
                <a:ea typeface="Public Sans"/>
                <a:cs typeface="Public Sans"/>
                <a:sym typeface="Public Sans"/>
              </a:rPr>
              <a:t> </a:t>
            </a:r>
          </a:p>
          <a:p>
            <a:pPr marL="342900" lvl="0" indent="-342900" algn="just">
              <a:lnSpc>
                <a:spcPts val="3359"/>
              </a:lnSpc>
              <a:spcBef>
                <a:spcPts val="1200"/>
              </a:spcBef>
              <a:buFont typeface="Wingdings" panose="05000000000000000000" pitchFamily="2" charset="2"/>
              <a:buChar char="ü"/>
            </a:pPr>
            <a:endParaRPr lang="en-US" sz="2399" dirty="0">
              <a:solidFill>
                <a:srgbClr val="FFFFFF"/>
              </a:solidFill>
              <a:latin typeface="Tomorrow" panose="020B0604020202020204" charset="0"/>
              <a:ea typeface="Public Sans"/>
              <a:cs typeface="Public Sans"/>
              <a:sym typeface="Public Sans"/>
            </a:endParaRPr>
          </a:p>
        </p:txBody>
      </p:sp>
      <p:pic>
        <p:nvPicPr>
          <p:cNvPr id="15" name="Picture 1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577D91B-BC50-4144-BEB7-491D647CE9F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7208" y="3226526"/>
            <a:ext cx="8340792" cy="466441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1A4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5842D03-E528-BD15-B1C1-3CE0A77896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E7B2C220-B9A0-F054-266D-44663C180D69}"/>
              </a:ext>
            </a:extLst>
          </p:cNvPr>
          <p:cNvSpPr/>
          <p:nvPr/>
        </p:nvSpPr>
        <p:spPr>
          <a:xfrm rot="1841029">
            <a:off x="16139779" y="1943100"/>
            <a:ext cx="9616419" cy="7028728"/>
          </a:xfrm>
          <a:custGeom>
            <a:avLst/>
            <a:gdLst/>
            <a:ahLst/>
            <a:cxnLst/>
            <a:rect l="l" t="t" r="r" b="b"/>
            <a:pathLst>
              <a:path w="9616419" h="7028728">
                <a:moveTo>
                  <a:pt x="0" y="0"/>
                </a:moveTo>
                <a:lnTo>
                  <a:pt x="9616419" y="0"/>
                </a:lnTo>
                <a:lnTo>
                  <a:pt x="9616419" y="7028729"/>
                </a:lnTo>
                <a:lnTo>
                  <a:pt x="0" y="70287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9FE5D1E0-6E9A-03CE-15F6-FC17F8C6E2F3}"/>
              </a:ext>
            </a:extLst>
          </p:cNvPr>
          <p:cNvSpPr/>
          <p:nvPr/>
        </p:nvSpPr>
        <p:spPr>
          <a:xfrm>
            <a:off x="7791273" y="-3812579"/>
            <a:ext cx="8718996" cy="7625158"/>
          </a:xfrm>
          <a:custGeom>
            <a:avLst/>
            <a:gdLst/>
            <a:ahLst/>
            <a:cxnLst/>
            <a:rect l="l" t="t" r="r" b="b"/>
            <a:pathLst>
              <a:path w="8718996" h="7625158">
                <a:moveTo>
                  <a:pt x="0" y="0"/>
                </a:moveTo>
                <a:lnTo>
                  <a:pt x="8718996" y="0"/>
                </a:lnTo>
                <a:lnTo>
                  <a:pt x="8718996" y="7625158"/>
                </a:lnTo>
                <a:lnTo>
                  <a:pt x="0" y="762515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8B3108EE-5FE4-0D37-33CC-AACBD6081DF2}"/>
              </a:ext>
            </a:extLst>
          </p:cNvPr>
          <p:cNvSpPr txBox="1"/>
          <p:nvPr/>
        </p:nvSpPr>
        <p:spPr>
          <a:xfrm>
            <a:off x="1439329" y="1237465"/>
            <a:ext cx="9685871" cy="5289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536"/>
              </a:lnSpc>
            </a:pPr>
            <a:r>
              <a:rPr lang="en-US" sz="3800" spc="-529" dirty="0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DETECTORES DE FRAUDES</a:t>
            </a: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72071F7D-C752-D56B-9C95-78B1FFD3C22B}"/>
              </a:ext>
            </a:extLst>
          </p:cNvPr>
          <p:cNvSpPr txBox="1"/>
          <p:nvPr/>
        </p:nvSpPr>
        <p:spPr>
          <a:xfrm>
            <a:off x="1439329" y="2552700"/>
            <a:ext cx="9381071" cy="45742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pt-BR" sz="2400" b="1" dirty="0">
                <a:solidFill>
                  <a:schemeClr val="bg1"/>
                </a:solidFill>
                <a:latin typeface="Tomorrow" panose="020B0604020202020204" charset="0"/>
              </a:rPr>
              <a:t>Subfaturamento</a:t>
            </a:r>
            <a:r>
              <a:rPr lang="pt-BR" sz="2400" dirty="0">
                <a:solidFill>
                  <a:schemeClr val="bg1"/>
                </a:solidFill>
                <a:latin typeface="Tomorrow" panose="020B0604020202020204" charset="0"/>
              </a:rPr>
              <a:t>: Detecção de valores abaixo do mercado</a:t>
            </a:r>
          </a:p>
          <a:p>
            <a:pPr marL="342900" indent="-342900"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pt-BR" sz="2400" b="1" dirty="0">
                <a:solidFill>
                  <a:schemeClr val="bg1"/>
                </a:solidFill>
                <a:latin typeface="Tomorrow" panose="020B0604020202020204" charset="0"/>
              </a:rPr>
              <a:t>NCM Incorreto</a:t>
            </a:r>
            <a:r>
              <a:rPr lang="pt-BR" sz="2400" dirty="0">
                <a:solidFill>
                  <a:schemeClr val="bg1"/>
                </a:solidFill>
                <a:latin typeface="Tomorrow" panose="020B0604020202020204" charset="0"/>
              </a:rPr>
              <a:t>: Classificação fiscal inadequada</a:t>
            </a:r>
          </a:p>
          <a:p>
            <a:pPr marL="342900" indent="-342900"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pt-BR" sz="2400" b="1" dirty="0">
                <a:solidFill>
                  <a:schemeClr val="bg1"/>
                </a:solidFill>
                <a:latin typeface="Tomorrow" panose="020B0604020202020204" charset="0"/>
              </a:rPr>
              <a:t>Triangulação</a:t>
            </a:r>
            <a:r>
              <a:rPr lang="pt-BR" sz="2400" dirty="0">
                <a:solidFill>
                  <a:schemeClr val="bg1"/>
                </a:solidFill>
                <a:latin typeface="Tomorrow" panose="020B0604020202020204" charset="0"/>
              </a:rPr>
              <a:t>: Operações suspeitas entre empresas</a:t>
            </a:r>
          </a:p>
          <a:p>
            <a:pPr marL="342900" indent="-342900"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pt-BR" sz="2400" b="1" dirty="0">
                <a:solidFill>
                  <a:schemeClr val="bg1"/>
                </a:solidFill>
                <a:latin typeface="Tomorrow" panose="020B0604020202020204" charset="0"/>
              </a:rPr>
              <a:t>Fracionamento</a:t>
            </a:r>
            <a:r>
              <a:rPr lang="pt-BR" sz="2400" dirty="0">
                <a:solidFill>
                  <a:schemeClr val="bg1"/>
                </a:solidFill>
                <a:latin typeface="Tomorrow" panose="020B0604020202020204" charset="0"/>
              </a:rPr>
              <a:t>: Divisão artificial de operações</a:t>
            </a:r>
          </a:p>
          <a:p>
            <a:pPr marL="342900" indent="-342900"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n-US" sz="2399" b="1" dirty="0">
                <a:solidFill>
                  <a:srgbClr val="FFFFFF"/>
                </a:solidFill>
                <a:latin typeface="Tomorrow" panose="020B0604020202020204" charset="0"/>
                <a:ea typeface="Public Sans"/>
                <a:cs typeface="Public Sans"/>
                <a:sym typeface="Public Sans"/>
              </a:rPr>
              <a:t>Score de </a:t>
            </a:r>
            <a:r>
              <a:rPr lang="en-US" sz="2399" b="1" dirty="0" err="1">
                <a:solidFill>
                  <a:srgbClr val="FFFFFF"/>
                </a:solidFill>
                <a:latin typeface="Tomorrow" panose="020B0604020202020204" charset="0"/>
                <a:ea typeface="Public Sans"/>
                <a:cs typeface="Public Sans"/>
                <a:sym typeface="Public Sans"/>
              </a:rPr>
              <a:t>risco</a:t>
            </a:r>
            <a:r>
              <a:rPr lang="en-US" sz="2399" b="1" dirty="0">
                <a:solidFill>
                  <a:srgbClr val="FFFFFF"/>
                </a:solidFill>
                <a:latin typeface="Tomorrow" panose="020B0604020202020204" charset="0"/>
                <a:ea typeface="Public Sans"/>
                <a:cs typeface="Public Sans"/>
                <a:sym typeface="Public Sans"/>
              </a:rPr>
              <a:t> (0–100) </a:t>
            </a:r>
            <a:r>
              <a:rPr lang="en-US" sz="2399" dirty="0">
                <a:solidFill>
                  <a:srgbClr val="FFFFFF"/>
                </a:solidFill>
                <a:latin typeface="Tomorrow" panose="020B0604020202020204" charset="0"/>
                <a:ea typeface="Public Sans"/>
                <a:cs typeface="Public Sans"/>
                <a:sym typeface="Public Sans"/>
              </a:rPr>
              <a:t>e </a:t>
            </a:r>
            <a:r>
              <a:rPr lang="en-US" sz="2399" dirty="0" err="1">
                <a:solidFill>
                  <a:srgbClr val="FFFFFF"/>
                </a:solidFill>
                <a:latin typeface="Tomorrow" panose="020B0604020202020204" charset="0"/>
                <a:ea typeface="Public Sans"/>
                <a:cs typeface="Public Sans"/>
                <a:sym typeface="Public Sans"/>
              </a:rPr>
              <a:t>evidências</a:t>
            </a:r>
            <a:r>
              <a:rPr lang="en-US" sz="2399" dirty="0">
                <a:solidFill>
                  <a:srgbClr val="FFFFFF"/>
                </a:solidFill>
                <a:latin typeface="Tomorrow" panose="020B0604020202020204" charset="0"/>
                <a:ea typeface="Public Sans"/>
                <a:cs typeface="Public Sans"/>
                <a:sym typeface="Public Sans"/>
              </a:rPr>
              <a:t> </a:t>
            </a:r>
            <a:r>
              <a:rPr lang="en-US" sz="2399" dirty="0" err="1">
                <a:solidFill>
                  <a:srgbClr val="FFFFFF"/>
                </a:solidFill>
                <a:latin typeface="Tomorrow" panose="020B0604020202020204" charset="0"/>
                <a:ea typeface="Public Sans"/>
                <a:cs typeface="Public Sans"/>
                <a:sym typeface="Public Sans"/>
              </a:rPr>
              <a:t>explicativas</a:t>
            </a:r>
            <a:endParaRPr lang="en-US" sz="2399" dirty="0">
              <a:solidFill>
                <a:srgbClr val="FFFFFF"/>
              </a:solidFill>
              <a:latin typeface="Tomorrow" panose="020B0604020202020204" charset="0"/>
              <a:ea typeface="Public Sans"/>
              <a:cs typeface="Public Sans"/>
              <a:sym typeface="Public Sans"/>
            </a:endParaRPr>
          </a:p>
          <a:p>
            <a:pPr marL="342900" indent="-342900"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pt-BR" sz="2400" b="1" dirty="0">
                <a:solidFill>
                  <a:schemeClr val="bg1"/>
                </a:solidFill>
                <a:latin typeface="Tomorrow" panose="020B0604020202020204" charset="0"/>
              </a:rPr>
              <a:t>Fornecedor de Risco</a:t>
            </a:r>
            <a:r>
              <a:rPr lang="pt-BR" sz="2400" dirty="0">
                <a:solidFill>
                  <a:schemeClr val="bg1"/>
                </a:solidFill>
                <a:latin typeface="Tomorrow" panose="020B0604020202020204" charset="0"/>
              </a:rPr>
              <a:t>: Análise de histórico de fornecedores</a:t>
            </a:r>
          </a:p>
          <a:p>
            <a:pPr marL="342900" indent="-342900"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pt-BR" sz="2400" b="1" dirty="0">
                <a:solidFill>
                  <a:schemeClr val="bg1"/>
                </a:solidFill>
                <a:latin typeface="Tomorrow" panose="020B0604020202020204" charset="0"/>
              </a:rPr>
              <a:t>Anomalia Temporal</a:t>
            </a:r>
            <a:r>
              <a:rPr lang="pt-BR" sz="2400" dirty="0">
                <a:solidFill>
                  <a:schemeClr val="bg1"/>
                </a:solidFill>
                <a:latin typeface="Tomorrow" panose="020B0604020202020204" charset="0"/>
              </a:rPr>
              <a:t>: Padrões temporais suspeitos</a:t>
            </a:r>
          </a:p>
          <a:p>
            <a:pPr marL="342900" indent="-342900"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pt-BR" sz="2400" b="1" dirty="0">
                <a:solidFill>
                  <a:schemeClr val="bg1"/>
                </a:solidFill>
                <a:latin typeface="Tomorrow" panose="020B0604020202020204" charset="0"/>
              </a:rPr>
              <a:t>Valor Inconsistente</a:t>
            </a:r>
            <a:r>
              <a:rPr lang="pt-BR" sz="2400" dirty="0">
                <a:solidFill>
                  <a:schemeClr val="bg1"/>
                </a:solidFill>
                <a:latin typeface="Tomorrow" panose="020B0604020202020204" charset="0"/>
              </a:rPr>
              <a:t>: Inconsistências nos cálculos</a:t>
            </a:r>
          </a:p>
          <a:p>
            <a:pPr marL="342900" lvl="0" indent="-342900" algn="just">
              <a:lnSpc>
                <a:spcPts val="3359"/>
              </a:lnSpc>
              <a:spcBef>
                <a:spcPts val="1200"/>
              </a:spcBef>
              <a:buFont typeface="Wingdings" panose="05000000000000000000" pitchFamily="2" charset="2"/>
              <a:buChar char="ü"/>
            </a:pPr>
            <a:endParaRPr lang="en-US" sz="2400" dirty="0">
              <a:solidFill>
                <a:schemeClr val="bg1"/>
              </a:solidFill>
              <a:latin typeface="Tomorrow" panose="020B0604020202020204" charset="0"/>
              <a:ea typeface="Tomorrow"/>
              <a:cs typeface="Tomorrow"/>
              <a:sym typeface="Tomorrow"/>
            </a:endParaRPr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581406AC-B3DB-FFFC-18D3-1FB28D8EBC04}"/>
              </a:ext>
            </a:extLst>
          </p:cNvPr>
          <p:cNvSpPr/>
          <p:nvPr/>
        </p:nvSpPr>
        <p:spPr>
          <a:xfrm>
            <a:off x="2899435" y="8728134"/>
            <a:ext cx="8718996" cy="7625158"/>
          </a:xfrm>
          <a:custGeom>
            <a:avLst/>
            <a:gdLst/>
            <a:ahLst/>
            <a:cxnLst/>
            <a:rect l="l" t="t" r="r" b="b"/>
            <a:pathLst>
              <a:path w="8718996" h="7625158">
                <a:moveTo>
                  <a:pt x="0" y="0"/>
                </a:moveTo>
                <a:lnTo>
                  <a:pt x="8718996" y="0"/>
                </a:lnTo>
                <a:lnTo>
                  <a:pt x="8718996" y="7625159"/>
                </a:lnTo>
                <a:lnTo>
                  <a:pt x="0" y="76251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pic>
        <p:nvPicPr>
          <p:cNvPr id="17" name="Picture 1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EE26639-527B-B148-57F6-2C6D3E015C9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699"/>
          <a:stretch>
            <a:fillRect/>
          </a:stretch>
        </p:blipFill>
        <p:spPr>
          <a:xfrm>
            <a:off x="10820400" y="1025094"/>
            <a:ext cx="7679366" cy="8024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2531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1A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182600" y="5511985"/>
            <a:ext cx="9616419" cy="7028728"/>
          </a:xfrm>
          <a:custGeom>
            <a:avLst/>
            <a:gdLst/>
            <a:ahLst/>
            <a:cxnLst/>
            <a:rect l="l" t="t" r="r" b="b"/>
            <a:pathLst>
              <a:path w="9616419" h="7028728">
                <a:moveTo>
                  <a:pt x="0" y="0"/>
                </a:moveTo>
                <a:lnTo>
                  <a:pt x="9616419" y="0"/>
                </a:lnTo>
                <a:lnTo>
                  <a:pt x="9616419" y="7028729"/>
                </a:lnTo>
                <a:lnTo>
                  <a:pt x="0" y="70287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>
            <a:off x="11618431" y="-3598435"/>
            <a:ext cx="8718996" cy="7625158"/>
          </a:xfrm>
          <a:custGeom>
            <a:avLst/>
            <a:gdLst/>
            <a:ahLst/>
            <a:cxnLst/>
            <a:rect l="l" t="t" r="r" b="b"/>
            <a:pathLst>
              <a:path w="8718996" h="7625158">
                <a:moveTo>
                  <a:pt x="0" y="0"/>
                </a:moveTo>
                <a:lnTo>
                  <a:pt x="8718996" y="0"/>
                </a:lnTo>
                <a:lnTo>
                  <a:pt x="8718996" y="7625158"/>
                </a:lnTo>
                <a:lnTo>
                  <a:pt x="0" y="762515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TextBox 4"/>
          <p:cNvSpPr txBox="1"/>
          <p:nvPr/>
        </p:nvSpPr>
        <p:spPr>
          <a:xfrm>
            <a:off x="7081422" y="1438358"/>
            <a:ext cx="11472325" cy="6344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36"/>
              </a:lnSpc>
            </a:pPr>
            <a:r>
              <a:rPr lang="en-US" sz="3800" spc="-529" dirty="0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APLICAÇÕES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081422" y="3132595"/>
            <a:ext cx="9074017" cy="3440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359"/>
              </a:lnSpc>
            </a:pPr>
            <a:r>
              <a:rPr lang="en-US" sz="2399" dirty="0">
                <a:solidFill>
                  <a:srgbClr val="FFFFFF"/>
                </a:solidFill>
                <a:latin typeface="Tomorrow" panose="020B0604020202020204" charset="0"/>
                <a:ea typeface="Public Sans"/>
                <a:cs typeface="Public Sans"/>
                <a:sym typeface="Public Sans"/>
              </a:rPr>
              <a:t>• </a:t>
            </a:r>
            <a:r>
              <a:rPr lang="en-US" sz="2399" dirty="0" err="1">
                <a:solidFill>
                  <a:srgbClr val="FFFFFF"/>
                </a:solidFill>
                <a:latin typeface="Tomorrow" panose="020B0604020202020204" charset="0"/>
                <a:ea typeface="Public Sans"/>
                <a:cs typeface="Public Sans"/>
                <a:sym typeface="Public Sans"/>
              </a:rPr>
              <a:t>Escritórios</a:t>
            </a:r>
            <a:r>
              <a:rPr lang="en-US" sz="2399" dirty="0">
                <a:solidFill>
                  <a:srgbClr val="FFFFFF"/>
                </a:solidFill>
                <a:latin typeface="Tomorrow" panose="020B0604020202020204" charset="0"/>
                <a:ea typeface="Public Sans"/>
                <a:cs typeface="Public Sans"/>
                <a:sym typeface="Public Sans"/>
              </a:rPr>
              <a:t> </a:t>
            </a:r>
            <a:r>
              <a:rPr lang="en-US" sz="2399" dirty="0" err="1">
                <a:solidFill>
                  <a:srgbClr val="FFFFFF"/>
                </a:solidFill>
                <a:latin typeface="Tomorrow" panose="020B0604020202020204" charset="0"/>
                <a:ea typeface="Public Sans"/>
                <a:cs typeface="Public Sans"/>
                <a:sym typeface="Public Sans"/>
              </a:rPr>
              <a:t>contábeis</a:t>
            </a:r>
            <a:r>
              <a:rPr lang="en-US" sz="2399" dirty="0">
                <a:solidFill>
                  <a:srgbClr val="FFFFFF"/>
                </a:solidFill>
                <a:latin typeface="Tomorrow" panose="020B0604020202020204" charset="0"/>
                <a:ea typeface="Public Sans"/>
                <a:cs typeface="Public Sans"/>
                <a:sym typeface="Public Sans"/>
              </a:rPr>
              <a:t>: </a:t>
            </a:r>
            <a:r>
              <a:rPr lang="en-US" sz="2399" dirty="0" err="1">
                <a:solidFill>
                  <a:srgbClr val="FFFFFF"/>
                </a:solidFill>
                <a:latin typeface="Tomorrow" panose="020B0604020202020204" charset="0"/>
                <a:ea typeface="Public Sans"/>
                <a:cs typeface="Public Sans"/>
                <a:sym typeface="Public Sans"/>
              </a:rPr>
              <a:t>classificação</a:t>
            </a:r>
            <a:r>
              <a:rPr lang="en-US" sz="2399" dirty="0">
                <a:solidFill>
                  <a:srgbClr val="FFFFFF"/>
                </a:solidFill>
                <a:latin typeface="Tomorrow" panose="020B0604020202020204" charset="0"/>
                <a:ea typeface="Public Sans"/>
                <a:cs typeface="Public Sans"/>
                <a:sym typeface="Public Sans"/>
              </a:rPr>
              <a:t> </a:t>
            </a:r>
            <a:r>
              <a:rPr lang="en-US" sz="2399" dirty="0" err="1">
                <a:solidFill>
                  <a:srgbClr val="FFFFFF"/>
                </a:solidFill>
                <a:latin typeface="Tomorrow" panose="020B0604020202020204" charset="0"/>
                <a:ea typeface="Public Sans"/>
                <a:cs typeface="Public Sans"/>
                <a:sym typeface="Public Sans"/>
              </a:rPr>
              <a:t>automática</a:t>
            </a:r>
            <a:r>
              <a:rPr lang="en-US" sz="2399" dirty="0">
                <a:solidFill>
                  <a:srgbClr val="FFFFFF"/>
                </a:solidFill>
                <a:latin typeface="Tomorrow" panose="020B0604020202020204" charset="0"/>
                <a:ea typeface="Public Sans"/>
                <a:cs typeface="Public Sans"/>
                <a:sym typeface="Public Sans"/>
              </a:rPr>
              <a:t> e auditoria</a:t>
            </a:r>
          </a:p>
          <a:p>
            <a:pPr algn="just">
              <a:lnSpc>
                <a:spcPts val="3359"/>
              </a:lnSpc>
            </a:pPr>
            <a:endParaRPr lang="en-US" sz="2399" dirty="0">
              <a:solidFill>
                <a:srgbClr val="FFFFFF"/>
              </a:solidFill>
              <a:latin typeface="Tomorrow" panose="020B0604020202020204" charset="0"/>
              <a:ea typeface="Public Sans"/>
              <a:cs typeface="Public Sans"/>
              <a:sym typeface="Public Sans"/>
            </a:endParaRPr>
          </a:p>
          <a:p>
            <a:pPr algn="just">
              <a:lnSpc>
                <a:spcPts val="3359"/>
              </a:lnSpc>
            </a:pPr>
            <a:r>
              <a:rPr lang="en-US" sz="2399" dirty="0">
                <a:solidFill>
                  <a:srgbClr val="FFFFFF"/>
                </a:solidFill>
                <a:latin typeface="Tomorrow" panose="020B0604020202020204" charset="0"/>
                <a:ea typeface="Public Sans"/>
                <a:cs typeface="Public Sans"/>
                <a:sym typeface="Public Sans"/>
              </a:rPr>
              <a:t>• </a:t>
            </a:r>
            <a:r>
              <a:rPr lang="en-US" sz="2399" dirty="0" err="1">
                <a:solidFill>
                  <a:srgbClr val="FFFFFF"/>
                </a:solidFill>
                <a:latin typeface="Tomorrow" panose="020B0604020202020204" charset="0"/>
                <a:ea typeface="Public Sans"/>
                <a:cs typeface="Public Sans"/>
                <a:sym typeface="Public Sans"/>
              </a:rPr>
              <a:t>Órgãos</a:t>
            </a:r>
            <a:r>
              <a:rPr lang="en-US" sz="2399" dirty="0">
                <a:solidFill>
                  <a:srgbClr val="FFFFFF"/>
                </a:solidFill>
                <a:latin typeface="Tomorrow" panose="020B0604020202020204" charset="0"/>
                <a:ea typeface="Public Sans"/>
                <a:cs typeface="Public Sans"/>
                <a:sym typeface="Public Sans"/>
              </a:rPr>
              <a:t> de </a:t>
            </a:r>
            <a:r>
              <a:rPr lang="en-US" sz="2399" dirty="0" err="1">
                <a:solidFill>
                  <a:srgbClr val="FFFFFF"/>
                </a:solidFill>
                <a:latin typeface="Tomorrow" panose="020B0604020202020204" charset="0"/>
                <a:ea typeface="Public Sans"/>
                <a:cs typeface="Public Sans"/>
                <a:sym typeface="Public Sans"/>
              </a:rPr>
              <a:t>controle</a:t>
            </a:r>
            <a:r>
              <a:rPr lang="en-US" sz="2399" dirty="0">
                <a:solidFill>
                  <a:srgbClr val="FFFFFF"/>
                </a:solidFill>
                <a:latin typeface="Tomorrow" panose="020B0604020202020204" charset="0"/>
                <a:ea typeface="Public Sans"/>
                <a:cs typeface="Public Sans"/>
                <a:sym typeface="Public Sans"/>
              </a:rPr>
              <a:t>: </a:t>
            </a:r>
            <a:r>
              <a:rPr lang="en-US" sz="2399" dirty="0" err="1">
                <a:solidFill>
                  <a:srgbClr val="FFFFFF"/>
                </a:solidFill>
                <a:latin typeface="Tomorrow" panose="020B0604020202020204" charset="0"/>
                <a:ea typeface="Public Sans"/>
                <a:cs typeface="Public Sans"/>
                <a:sym typeface="Public Sans"/>
              </a:rPr>
              <a:t>detecção</a:t>
            </a:r>
            <a:r>
              <a:rPr lang="en-US" sz="2399" dirty="0">
                <a:solidFill>
                  <a:srgbClr val="FFFFFF"/>
                </a:solidFill>
                <a:latin typeface="Tomorrow" panose="020B0604020202020204" charset="0"/>
                <a:ea typeface="Public Sans"/>
                <a:cs typeface="Public Sans"/>
                <a:sym typeface="Public Sans"/>
              </a:rPr>
              <a:t> de </a:t>
            </a:r>
            <a:r>
              <a:rPr lang="en-US" sz="2399" dirty="0" err="1">
                <a:solidFill>
                  <a:srgbClr val="FFFFFF"/>
                </a:solidFill>
                <a:latin typeface="Tomorrow" panose="020B0604020202020204" charset="0"/>
                <a:ea typeface="Public Sans"/>
                <a:cs typeface="Public Sans"/>
                <a:sym typeface="Public Sans"/>
              </a:rPr>
              <a:t>fraudes</a:t>
            </a:r>
            <a:r>
              <a:rPr lang="en-US" sz="2399" dirty="0">
                <a:solidFill>
                  <a:srgbClr val="FFFFFF"/>
                </a:solidFill>
                <a:latin typeface="Tomorrow" panose="020B0604020202020204" charset="0"/>
                <a:ea typeface="Public Sans"/>
                <a:cs typeface="Public Sans"/>
                <a:sym typeface="Public Sans"/>
              </a:rPr>
              <a:t> </a:t>
            </a:r>
            <a:r>
              <a:rPr lang="en-US" sz="2399" dirty="0" err="1">
                <a:solidFill>
                  <a:srgbClr val="FFFFFF"/>
                </a:solidFill>
                <a:latin typeface="Tomorrow" panose="020B0604020202020204" charset="0"/>
                <a:ea typeface="Public Sans"/>
                <a:cs typeface="Public Sans"/>
                <a:sym typeface="Public Sans"/>
              </a:rPr>
              <a:t>complexas</a:t>
            </a:r>
            <a:endParaRPr lang="en-US" sz="2399" dirty="0">
              <a:solidFill>
                <a:srgbClr val="FFFFFF"/>
              </a:solidFill>
              <a:latin typeface="Tomorrow" panose="020B0604020202020204" charset="0"/>
              <a:ea typeface="Public Sans"/>
              <a:cs typeface="Public Sans"/>
              <a:sym typeface="Public Sans"/>
            </a:endParaRPr>
          </a:p>
          <a:p>
            <a:pPr algn="just">
              <a:lnSpc>
                <a:spcPts val="3359"/>
              </a:lnSpc>
            </a:pPr>
            <a:endParaRPr lang="en-US" sz="2399" dirty="0">
              <a:solidFill>
                <a:srgbClr val="FFFFFF"/>
              </a:solidFill>
              <a:latin typeface="Tomorrow" panose="020B0604020202020204" charset="0"/>
              <a:ea typeface="Public Sans"/>
              <a:cs typeface="Public Sans"/>
              <a:sym typeface="Public Sans"/>
            </a:endParaRPr>
          </a:p>
          <a:p>
            <a:pPr algn="just">
              <a:lnSpc>
                <a:spcPts val="3359"/>
              </a:lnSpc>
            </a:pPr>
            <a:r>
              <a:rPr lang="en-US" sz="2399" dirty="0">
                <a:solidFill>
                  <a:srgbClr val="FFFFFF"/>
                </a:solidFill>
                <a:latin typeface="Tomorrow" panose="020B0604020202020204" charset="0"/>
                <a:ea typeface="Public Sans"/>
                <a:cs typeface="Public Sans"/>
                <a:sym typeface="Public Sans"/>
              </a:rPr>
              <a:t>• ERPs: </a:t>
            </a:r>
            <a:r>
              <a:rPr lang="en-US" sz="2399" dirty="0" err="1">
                <a:solidFill>
                  <a:srgbClr val="FFFFFF"/>
                </a:solidFill>
                <a:latin typeface="Tomorrow" panose="020B0604020202020204" charset="0"/>
                <a:ea typeface="Public Sans"/>
                <a:cs typeface="Public Sans"/>
                <a:sym typeface="Public Sans"/>
              </a:rPr>
              <a:t>integração</a:t>
            </a:r>
            <a:r>
              <a:rPr lang="en-US" sz="2399" dirty="0">
                <a:solidFill>
                  <a:srgbClr val="FFFFFF"/>
                </a:solidFill>
                <a:latin typeface="Tomorrow" panose="020B0604020202020204" charset="0"/>
                <a:ea typeface="Public Sans"/>
                <a:cs typeface="Public Sans"/>
                <a:sym typeface="Public Sans"/>
              </a:rPr>
              <a:t> via API para </a:t>
            </a:r>
            <a:r>
              <a:rPr lang="en-US" sz="2399" dirty="0" err="1">
                <a:solidFill>
                  <a:srgbClr val="FFFFFF"/>
                </a:solidFill>
                <a:latin typeface="Tomorrow" panose="020B0604020202020204" charset="0"/>
                <a:ea typeface="Public Sans"/>
                <a:cs typeface="Public Sans"/>
                <a:sym typeface="Public Sans"/>
              </a:rPr>
              <a:t>validação</a:t>
            </a:r>
            <a:r>
              <a:rPr lang="en-US" sz="2399" dirty="0">
                <a:solidFill>
                  <a:srgbClr val="FFFFFF"/>
                </a:solidFill>
                <a:latin typeface="Tomorrow" panose="020B0604020202020204" charset="0"/>
                <a:ea typeface="Public Sans"/>
                <a:cs typeface="Public Sans"/>
                <a:sym typeface="Public Sans"/>
              </a:rPr>
              <a:t> fiscal</a:t>
            </a:r>
          </a:p>
          <a:p>
            <a:pPr algn="just">
              <a:lnSpc>
                <a:spcPts val="3359"/>
              </a:lnSpc>
            </a:pPr>
            <a:endParaRPr lang="en-US" sz="2399" dirty="0">
              <a:solidFill>
                <a:srgbClr val="FFFFFF"/>
              </a:solidFill>
              <a:latin typeface="Tomorrow" panose="020B0604020202020204" charset="0"/>
              <a:ea typeface="Public Sans"/>
              <a:cs typeface="Public Sans"/>
              <a:sym typeface="Public Sans"/>
            </a:endParaRPr>
          </a:p>
          <a:p>
            <a:pPr algn="just">
              <a:lnSpc>
                <a:spcPts val="3359"/>
              </a:lnSpc>
            </a:pPr>
            <a:r>
              <a:rPr lang="en-US" sz="2399" dirty="0">
                <a:solidFill>
                  <a:srgbClr val="FFFFFF"/>
                </a:solidFill>
                <a:latin typeface="Tomorrow" panose="020B0604020202020204" charset="0"/>
                <a:ea typeface="Public Sans"/>
                <a:cs typeface="Public Sans"/>
                <a:sym typeface="Public Sans"/>
              </a:rPr>
              <a:t>• </a:t>
            </a:r>
            <a:r>
              <a:rPr lang="en-US" sz="2399" dirty="0" err="1">
                <a:solidFill>
                  <a:srgbClr val="FFFFFF"/>
                </a:solidFill>
                <a:latin typeface="Tomorrow" panose="020B0604020202020204" charset="0"/>
                <a:ea typeface="Public Sans"/>
                <a:cs typeface="Public Sans"/>
                <a:sym typeface="Public Sans"/>
              </a:rPr>
              <a:t>Educação</a:t>
            </a:r>
            <a:r>
              <a:rPr lang="en-US" sz="2399" dirty="0">
                <a:solidFill>
                  <a:srgbClr val="FFFFFF"/>
                </a:solidFill>
                <a:latin typeface="Tomorrow" panose="020B0604020202020204" charset="0"/>
                <a:ea typeface="Public Sans"/>
                <a:cs typeface="Public Sans"/>
                <a:sym typeface="Public Sans"/>
              </a:rPr>
              <a:t> fiscal: </a:t>
            </a:r>
            <a:r>
              <a:rPr lang="en-US" sz="2399" dirty="0" err="1">
                <a:solidFill>
                  <a:srgbClr val="FFFFFF"/>
                </a:solidFill>
                <a:latin typeface="Tomorrow" panose="020B0604020202020204" charset="0"/>
                <a:ea typeface="Public Sans"/>
                <a:cs typeface="Public Sans"/>
                <a:sym typeface="Public Sans"/>
              </a:rPr>
              <a:t>assistente</a:t>
            </a:r>
            <a:r>
              <a:rPr lang="en-US" sz="2399" dirty="0">
                <a:solidFill>
                  <a:srgbClr val="FFFFFF"/>
                </a:solidFill>
                <a:latin typeface="Tomorrow" panose="020B0604020202020204" charset="0"/>
                <a:ea typeface="Public Sans"/>
                <a:cs typeface="Public Sans"/>
                <a:sym typeface="Public Sans"/>
              </a:rPr>
              <a:t> </a:t>
            </a:r>
            <a:r>
              <a:rPr lang="en-US" sz="2399" dirty="0" err="1">
                <a:solidFill>
                  <a:srgbClr val="FFFFFF"/>
                </a:solidFill>
                <a:latin typeface="Tomorrow" panose="020B0604020202020204" charset="0"/>
                <a:ea typeface="Public Sans"/>
                <a:cs typeface="Public Sans"/>
                <a:sym typeface="Public Sans"/>
              </a:rPr>
              <a:t>conversacional</a:t>
            </a:r>
            <a:r>
              <a:rPr lang="en-US" sz="2399" dirty="0">
                <a:solidFill>
                  <a:srgbClr val="FFFFFF"/>
                </a:solidFill>
                <a:latin typeface="Tomorrow" panose="020B0604020202020204" charset="0"/>
                <a:ea typeface="Public Sans"/>
                <a:cs typeface="Public Sans"/>
                <a:sym typeface="Public Sans"/>
              </a:rPr>
              <a:t> para </a:t>
            </a:r>
            <a:r>
              <a:rPr lang="en-US" sz="2399" dirty="0" err="1">
                <a:solidFill>
                  <a:srgbClr val="FFFFFF"/>
                </a:solidFill>
                <a:latin typeface="Tomorrow" panose="020B0604020202020204" charset="0"/>
                <a:ea typeface="Public Sans"/>
                <a:cs typeface="Public Sans"/>
                <a:sym typeface="Public Sans"/>
              </a:rPr>
              <a:t>dúvidas</a:t>
            </a:r>
            <a:endParaRPr lang="en-US" sz="2399" dirty="0">
              <a:solidFill>
                <a:srgbClr val="FFFFFF"/>
              </a:solidFill>
              <a:latin typeface="Tomorrow" panose="020B0604020202020204" charset="0"/>
              <a:ea typeface="Public Sans"/>
              <a:cs typeface="Public Sans"/>
              <a:sym typeface="Public Sans"/>
            </a:endParaRPr>
          </a:p>
          <a:p>
            <a:pPr marL="0" lvl="0" indent="0" algn="just">
              <a:lnSpc>
                <a:spcPts val="3359"/>
              </a:lnSpc>
              <a:spcBef>
                <a:spcPct val="0"/>
              </a:spcBef>
            </a:pPr>
            <a:endParaRPr lang="en-US" sz="2399" dirty="0">
              <a:solidFill>
                <a:srgbClr val="FFFFFF"/>
              </a:solidFill>
              <a:latin typeface="Tomorrow" panose="020B0604020202020204" charset="0"/>
              <a:ea typeface="Public Sans"/>
              <a:cs typeface="Public Sans"/>
              <a:sym typeface="Public Sans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2899435" y="8728134"/>
            <a:ext cx="8718996" cy="7625158"/>
          </a:xfrm>
          <a:custGeom>
            <a:avLst/>
            <a:gdLst/>
            <a:ahLst/>
            <a:cxnLst/>
            <a:rect l="l" t="t" r="r" b="b"/>
            <a:pathLst>
              <a:path w="8718996" h="7625158">
                <a:moveTo>
                  <a:pt x="0" y="0"/>
                </a:moveTo>
                <a:lnTo>
                  <a:pt x="8718996" y="0"/>
                </a:lnTo>
                <a:lnTo>
                  <a:pt x="8718996" y="7625159"/>
                </a:lnTo>
                <a:lnTo>
                  <a:pt x="0" y="76251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pic>
        <p:nvPicPr>
          <p:cNvPr id="10" name="Picture 9" descr="A red swiss army knife&#10;&#10;AI-generated content may be incorrect.">
            <a:extLst>
              <a:ext uri="{FF2B5EF4-FFF2-40B4-BE49-F238E27FC236}">
                <a16:creationId xmlns:a16="http://schemas.microsoft.com/office/drawing/2014/main" id="{A4A768CA-D55C-60AA-4CA6-39724AFDCF1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96106">
            <a:off x="-1716680" y="522619"/>
            <a:ext cx="9753600" cy="97536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1A4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1DF53BD-C44A-A885-3604-ACCC16548E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6 tendências do comércio varejista para ficar de olho - Mídia Market">
            <a:extLst>
              <a:ext uri="{FF2B5EF4-FFF2-40B4-BE49-F238E27FC236}">
                <a16:creationId xmlns:a16="http://schemas.microsoft.com/office/drawing/2014/main" id="{E0DDB7E9-CEB6-A86E-8E0F-24C80C5462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29"/>
          <a:stretch>
            <a:fillRect/>
          </a:stretch>
        </p:blipFill>
        <p:spPr bwMode="auto">
          <a:xfrm>
            <a:off x="0" y="5771404"/>
            <a:ext cx="18288000" cy="4553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83712327-7499-6713-3F7C-39400748069E}"/>
              </a:ext>
            </a:extLst>
          </p:cNvPr>
          <p:cNvSpPr txBox="1"/>
          <p:nvPr/>
        </p:nvSpPr>
        <p:spPr>
          <a:xfrm>
            <a:off x="736890" y="3699479"/>
            <a:ext cx="3719127" cy="921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377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92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omorrow"/>
                <a:ea typeface="Tomorrow"/>
                <a:cs typeface="Tomorrow"/>
                <a:sym typeface="Tomorrow"/>
              </a:rPr>
              <a:t>Top 10 CNAEs </a:t>
            </a:r>
            <a:r>
              <a:rPr kumimoji="0" lang="en-US" sz="2692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omorrow"/>
                <a:ea typeface="Tomorrow"/>
                <a:cs typeface="Tomorrow"/>
                <a:sym typeface="Tomorrow"/>
              </a:rPr>
              <a:t>por</a:t>
            </a:r>
            <a:r>
              <a:rPr kumimoji="0" lang="en-US" sz="2692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omorrow"/>
                <a:ea typeface="Tomorrow"/>
                <a:cs typeface="Tomorrow"/>
                <a:sym typeface="Tomorrow"/>
              </a:rPr>
              <a:t> volume NF-e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093EE48B-FA3D-C33E-5F4B-8287B61C0DDA}"/>
              </a:ext>
            </a:extLst>
          </p:cNvPr>
          <p:cNvSpPr txBox="1"/>
          <p:nvPr/>
        </p:nvSpPr>
        <p:spPr>
          <a:xfrm>
            <a:off x="152400" y="3009900"/>
            <a:ext cx="4339610" cy="6649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589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omorrow Bold"/>
                <a:ea typeface="Tomorrow Bold"/>
                <a:cs typeface="Tomorrow Bold"/>
                <a:sym typeface="Tomorrow Bold"/>
              </a:rPr>
              <a:t>1,2 mi </a:t>
            </a:r>
            <a:r>
              <a:rPr kumimoji="0" lang="en-US" sz="30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omorrow Bold"/>
                <a:ea typeface="Tomorrow Bold"/>
                <a:cs typeface="Tomorrow Bold"/>
                <a:sym typeface="Tomorrow Bold"/>
              </a:rPr>
              <a:t>empresas</a:t>
            </a:r>
            <a:endParaRPr kumimoji="0" lang="en-US" sz="3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omorrow Bold"/>
              <a:ea typeface="Tomorrow Bold"/>
              <a:cs typeface="Tomorrow Bold"/>
              <a:sym typeface="Tomorrow Bold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142EB271-56D3-E34B-779F-F2BDF56516EC}"/>
              </a:ext>
            </a:extLst>
          </p:cNvPr>
          <p:cNvSpPr txBox="1"/>
          <p:nvPr/>
        </p:nvSpPr>
        <p:spPr>
          <a:xfrm>
            <a:off x="9601200" y="3746378"/>
            <a:ext cx="3719127" cy="4065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377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omorrow" panose="020B0604020202020204" charset="0"/>
                <a:ea typeface="+mn-ea"/>
                <a:cs typeface="+mn-cs"/>
              </a:rPr>
              <a:t>Portal NF-e  estimativa SEFAZ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omorrow" panose="020B0604020202020204" charset="0"/>
                <a:ea typeface="+mn-ea"/>
                <a:cs typeface="+mn-cs"/>
              </a:rPr>
              <a:t>2024</a:t>
            </a: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omorrow" panose="020B0604020202020204" charset="0"/>
              <a:ea typeface="+mn-ea"/>
              <a:cs typeface="+mn-cs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88082A3A-61CC-787A-FDC5-1B49F6589F6C}"/>
              </a:ext>
            </a:extLst>
          </p:cNvPr>
          <p:cNvSpPr txBox="1"/>
          <p:nvPr/>
        </p:nvSpPr>
        <p:spPr>
          <a:xfrm>
            <a:off x="9144000" y="3056799"/>
            <a:ext cx="4267200" cy="6444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589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omorrow Bold" panose="020B0604020202020204" charset="0"/>
                <a:ea typeface="+mn-ea"/>
                <a:cs typeface="+mn-cs"/>
              </a:rPr>
              <a:t>~5,25 </a:t>
            </a: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omorrow Bold"/>
                <a:ea typeface="Tomorrow Bold"/>
                <a:cs typeface="Tomorrow Bold"/>
                <a:sym typeface="Tomorrow Bold"/>
              </a:rPr>
              <a:t> bi NF </a:t>
            </a:r>
            <a:r>
              <a:rPr kumimoji="0" lang="en-US" sz="3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omorrow Bold"/>
                <a:ea typeface="Tomorrow Bold"/>
                <a:cs typeface="Tomorrow Bold"/>
                <a:sym typeface="Tomorrow Bold"/>
              </a:rPr>
              <a:t>emitidas</a:t>
            </a:r>
            <a:endParaRPr kumimoji="0" lang="en-US" sz="3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omorrow Bold"/>
              <a:ea typeface="Tomorrow Bold"/>
              <a:cs typeface="Tomorrow Bold"/>
              <a:sym typeface="Tomorrow Bold"/>
            </a:endParaRPr>
          </a:p>
        </p:txBody>
      </p:sp>
      <p:sp>
        <p:nvSpPr>
          <p:cNvPr id="13" name="TextBox 5">
            <a:extLst>
              <a:ext uri="{FF2B5EF4-FFF2-40B4-BE49-F238E27FC236}">
                <a16:creationId xmlns:a16="http://schemas.microsoft.com/office/drawing/2014/main" id="{FCBBFB6E-E503-21A9-7460-D199086069A0}"/>
              </a:ext>
            </a:extLst>
          </p:cNvPr>
          <p:cNvSpPr txBox="1"/>
          <p:nvPr/>
        </p:nvSpPr>
        <p:spPr>
          <a:xfrm>
            <a:off x="5058469" y="3740771"/>
            <a:ext cx="3719127" cy="4345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377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92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omorrow"/>
                <a:ea typeface="Tomorrow"/>
                <a:cs typeface="Tomorrow"/>
                <a:sym typeface="Tomorrow"/>
              </a:rPr>
              <a:t>Faturamento</a:t>
            </a:r>
            <a:endParaRPr kumimoji="0" lang="en-US" sz="2692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omorrow"/>
              <a:ea typeface="Tomorrow"/>
              <a:cs typeface="Tomorrow"/>
              <a:sym typeface="Tomorrow"/>
            </a:endParaRPr>
          </a:p>
        </p:txBody>
      </p:sp>
      <p:sp>
        <p:nvSpPr>
          <p:cNvPr id="14" name="TextBox 6">
            <a:extLst>
              <a:ext uri="{FF2B5EF4-FFF2-40B4-BE49-F238E27FC236}">
                <a16:creationId xmlns:a16="http://schemas.microsoft.com/office/drawing/2014/main" id="{79E07D9C-D1E5-1E33-D9C9-8DF53E972600}"/>
              </a:ext>
            </a:extLst>
          </p:cNvPr>
          <p:cNvSpPr txBox="1"/>
          <p:nvPr/>
        </p:nvSpPr>
        <p:spPr>
          <a:xfrm>
            <a:off x="5022477" y="3051192"/>
            <a:ext cx="3791112" cy="6444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589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omorrow Bold"/>
                <a:ea typeface="Tomorrow Bold"/>
                <a:cs typeface="Tomorrow Bold"/>
                <a:sym typeface="Tomorrow Bold"/>
              </a:rPr>
              <a:t>R$ 1,3 tri</a:t>
            </a:r>
            <a:endParaRPr kumimoji="0" lang="en-US" sz="3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omorrow Bold"/>
              <a:ea typeface="Tomorrow Bold"/>
              <a:cs typeface="Tomorrow Bold"/>
              <a:sym typeface="Tomorrow Bold"/>
            </a:endParaRPr>
          </a:p>
        </p:txBody>
      </p:sp>
      <p:sp>
        <p:nvSpPr>
          <p:cNvPr id="16" name="TextBox 5">
            <a:extLst>
              <a:ext uri="{FF2B5EF4-FFF2-40B4-BE49-F238E27FC236}">
                <a16:creationId xmlns:a16="http://schemas.microsoft.com/office/drawing/2014/main" id="{974C7940-9D9C-1324-5A07-173D540F1B36}"/>
              </a:ext>
            </a:extLst>
          </p:cNvPr>
          <p:cNvSpPr txBox="1"/>
          <p:nvPr/>
        </p:nvSpPr>
        <p:spPr>
          <a:xfrm>
            <a:off x="13944175" y="4072235"/>
            <a:ext cx="3719127" cy="461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omorrow"/>
                <a:ea typeface="Tomorrow"/>
                <a:cs typeface="Tomorrow"/>
                <a:sym typeface="Tomorrow"/>
              </a:rPr>
              <a:t>84% de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omorrow"/>
                <a:ea typeface="Tomorrow"/>
                <a:cs typeface="Tomorrow"/>
                <a:sym typeface="Tomorrow"/>
              </a:rPr>
              <a:t>erros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omorrow"/>
                <a:ea typeface="Tomorrow"/>
                <a:cs typeface="Tomorrow"/>
                <a:sym typeface="Tomorrow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omorrow"/>
                <a:ea typeface="Tomorrow"/>
                <a:cs typeface="Tomorrow"/>
                <a:sym typeface="Tomorrow"/>
              </a:rPr>
              <a:t>em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omorrow"/>
                <a:ea typeface="Tomorrow"/>
                <a:cs typeface="Tomorrow"/>
                <a:sym typeface="Tomorrow"/>
              </a:rPr>
              <a:t> estoque/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omorrow"/>
                <a:ea typeface="Tomorrow"/>
                <a:cs typeface="Tomorrow"/>
                <a:sym typeface="Tomorrow"/>
              </a:rPr>
              <a:t>furtos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omorrow"/>
                <a:ea typeface="Tomorrow"/>
                <a:cs typeface="Tomorrow"/>
                <a:sym typeface="Tomorrow"/>
              </a:rPr>
              <a:t>,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omorrow"/>
                <a:ea typeface="Tomorrow"/>
                <a:cs typeface="Tomorrow"/>
                <a:sym typeface="Tomorrow"/>
              </a:rPr>
              <a:t>correlacionados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omorrow"/>
                <a:ea typeface="Tomorrow"/>
                <a:cs typeface="Tomorrow"/>
                <a:sym typeface="Tomorrow"/>
              </a:rPr>
              <a:t> a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omorrow"/>
                <a:ea typeface="Tomorrow"/>
                <a:cs typeface="Tomorrow"/>
                <a:sym typeface="Tomorrow"/>
              </a:rPr>
              <a:t>rejeicoes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omorrow"/>
                <a:ea typeface="Tomorrow"/>
                <a:cs typeface="Tomorrow"/>
                <a:sym typeface="Tomorrow"/>
              </a:rPr>
              <a:t> NF-e</a:t>
            </a:r>
          </a:p>
        </p:txBody>
      </p:sp>
      <p:sp>
        <p:nvSpPr>
          <p:cNvPr id="17" name="TextBox 6">
            <a:extLst>
              <a:ext uri="{FF2B5EF4-FFF2-40B4-BE49-F238E27FC236}">
                <a16:creationId xmlns:a16="http://schemas.microsoft.com/office/drawing/2014/main" id="{76DF8611-B474-ED78-9FBB-83CBBCD94B7A}"/>
              </a:ext>
            </a:extLst>
          </p:cNvPr>
          <p:cNvSpPr txBox="1"/>
          <p:nvPr/>
        </p:nvSpPr>
        <p:spPr>
          <a:xfrm>
            <a:off x="13908183" y="3060727"/>
            <a:ext cx="3791112" cy="820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omorrow Bold"/>
                <a:ea typeface="Tomorrow Bold"/>
                <a:cs typeface="Tomorrow Bold"/>
                <a:sym typeface="Tomorrow Bold"/>
              </a:rPr>
              <a:t>R$ 35 bi p</a:t>
            </a:r>
            <a:r>
              <a:rPr kumimoji="0" lang="en-US" sz="30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omorrow Bold"/>
                <a:ea typeface="Tomorrow Bold"/>
                <a:cs typeface="Tomorrow Bold"/>
                <a:sym typeface="Tomorrow Bold"/>
              </a:rPr>
              <a:t>erdas</a:t>
            </a: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omorrow Bold"/>
                <a:ea typeface="Tomorrow Bold"/>
                <a:cs typeface="Tomorrow Bold"/>
                <a:sym typeface="Tomorrow Bold"/>
              </a:rPr>
              <a:t> </a:t>
            </a:r>
            <a:r>
              <a:rPr kumimoji="0" lang="en-US" sz="30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omorrow Bold"/>
                <a:ea typeface="Tomorrow Bold"/>
                <a:cs typeface="Tomorrow Bold"/>
                <a:sym typeface="Tomorrow Bold"/>
              </a:rPr>
              <a:t>operacionais</a:t>
            </a:r>
            <a:endParaRPr kumimoji="0" lang="en-US" sz="3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omorrow Bold"/>
              <a:ea typeface="Tomorrow Bold"/>
              <a:cs typeface="Tomorrow Bold"/>
              <a:sym typeface="Tomorrow Bold"/>
            </a:endParaRPr>
          </a:p>
        </p:txBody>
      </p:sp>
      <p:sp>
        <p:nvSpPr>
          <p:cNvPr id="18" name="TextBox 5">
            <a:extLst>
              <a:ext uri="{FF2B5EF4-FFF2-40B4-BE49-F238E27FC236}">
                <a16:creationId xmlns:a16="http://schemas.microsoft.com/office/drawing/2014/main" id="{C8C5EEC5-0266-7FB0-80CC-2F79FBCB3125}"/>
              </a:ext>
            </a:extLst>
          </p:cNvPr>
          <p:cNvSpPr txBox="1"/>
          <p:nvPr/>
        </p:nvSpPr>
        <p:spPr>
          <a:xfrm>
            <a:off x="762000" y="4625870"/>
            <a:ext cx="3149811" cy="4065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377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omorrow" panose="020B0604020202020204" charset="0"/>
                <a:ea typeface="+mn-ea"/>
                <a:cs typeface="+mn-cs"/>
              </a:rPr>
              <a:t>CEMPRE/IBGE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omorrow" panose="020B0604020202020204" charset="0"/>
                <a:ea typeface="Tomorrow"/>
                <a:cs typeface="Tomorrow"/>
                <a:sym typeface="Tomorrow"/>
              </a:rPr>
              <a:t>- 2024</a:t>
            </a:r>
          </a:p>
        </p:txBody>
      </p:sp>
      <p:sp>
        <p:nvSpPr>
          <p:cNvPr id="19" name="TextBox 5">
            <a:extLst>
              <a:ext uri="{FF2B5EF4-FFF2-40B4-BE49-F238E27FC236}">
                <a16:creationId xmlns:a16="http://schemas.microsoft.com/office/drawing/2014/main" id="{B860D423-A808-1F79-4303-B820121E9391}"/>
              </a:ext>
            </a:extLst>
          </p:cNvPr>
          <p:cNvSpPr txBox="1"/>
          <p:nvPr/>
        </p:nvSpPr>
        <p:spPr>
          <a:xfrm>
            <a:off x="4724400" y="4244870"/>
            <a:ext cx="4053196" cy="4065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377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omorrow" panose="020B0604020202020204" charset="0"/>
                <a:ea typeface="Tomorrow"/>
                <a:cs typeface="Tomorrow"/>
                <a:sym typeface="Tomorrow"/>
              </a:rPr>
              <a:t>PAC/PMC, 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omorrow" panose="020B0604020202020204" charset="0"/>
                <a:ea typeface="+mn-ea"/>
                <a:cs typeface="+mn-cs"/>
              </a:rPr>
              <a:t>ABRAS, ABAD, SBVC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omorrow" panose="020B0604020202020204" charset="0"/>
                <a:ea typeface="Tomorrow"/>
                <a:cs typeface="Tomorrow"/>
                <a:sym typeface="Tomorrow"/>
              </a:rPr>
              <a:t>- 2024</a:t>
            </a: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45338142-2A5F-C9C5-C691-7510381CCB71}"/>
              </a:ext>
            </a:extLst>
          </p:cNvPr>
          <p:cNvSpPr txBox="1"/>
          <p:nvPr/>
        </p:nvSpPr>
        <p:spPr>
          <a:xfrm>
            <a:off x="914400" y="800100"/>
            <a:ext cx="10744200" cy="5866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606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800" b="0" i="0" u="none" strike="noStrike" kern="1200" cap="none" spc="-733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koto"/>
                <a:ea typeface="Mokoto"/>
                <a:cs typeface="Mokoto"/>
                <a:sym typeface="Mokoto"/>
              </a:rPr>
              <a:t>Mercado-</a:t>
            </a:r>
            <a:r>
              <a:rPr kumimoji="0" lang="en-US" sz="3800" b="0" i="0" u="none" strike="noStrike" kern="1200" cap="none" spc="-733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koto"/>
                <a:ea typeface="Mokoto"/>
                <a:cs typeface="Mokoto"/>
                <a:sym typeface="Mokoto"/>
              </a:rPr>
              <a:t>alvo</a:t>
            </a:r>
            <a:r>
              <a:rPr kumimoji="0" lang="en-US" sz="3800" b="0" i="0" u="none" strike="noStrike" kern="1200" cap="none" spc="-733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koto"/>
                <a:ea typeface="Mokoto"/>
                <a:cs typeface="Mokoto"/>
                <a:sym typeface="Mokoto"/>
              </a:rPr>
              <a:t>: Comércio </a:t>
            </a:r>
            <a:r>
              <a:rPr kumimoji="0" lang="en-US" sz="3800" b="0" i="0" u="none" strike="noStrike" kern="1200" cap="none" spc="-733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koto"/>
                <a:ea typeface="Mokoto"/>
                <a:cs typeface="Mokoto"/>
                <a:sym typeface="Mokoto"/>
              </a:rPr>
              <a:t>Varejista</a:t>
            </a:r>
            <a:endParaRPr kumimoji="0" lang="en-US" sz="3800" b="0" i="0" u="none" strike="noStrike" kern="1200" cap="none" spc="-733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koto"/>
              <a:ea typeface="Mokoto"/>
              <a:cs typeface="Mokoto"/>
              <a:sym typeface="Mokoto"/>
            </a:endParaRPr>
          </a:p>
        </p:txBody>
      </p:sp>
      <p:sp>
        <p:nvSpPr>
          <p:cNvPr id="11" name="TextBox 7">
            <a:extLst>
              <a:ext uri="{FF2B5EF4-FFF2-40B4-BE49-F238E27FC236}">
                <a16:creationId xmlns:a16="http://schemas.microsoft.com/office/drawing/2014/main" id="{A4210F89-C100-DF29-5AA3-B3C2B69638FA}"/>
              </a:ext>
            </a:extLst>
          </p:cNvPr>
          <p:cNvSpPr txBox="1"/>
          <p:nvPr/>
        </p:nvSpPr>
        <p:spPr>
          <a:xfrm>
            <a:off x="14111673" y="4686300"/>
            <a:ext cx="3719127" cy="4065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377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omorrow" panose="020B0604020202020204" charset="0"/>
                <a:ea typeface="+mn-ea"/>
                <a:cs typeface="+mn-cs"/>
              </a:rPr>
              <a:t>Portal NF-e  estimativa SEFAZ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omorrow" panose="020B0604020202020204" charset="0"/>
                <a:ea typeface="+mn-ea"/>
                <a:cs typeface="+mn-cs"/>
              </a:rPr>
              <a:t>2023</a:t>
            </a: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omorrow" panose="020B0604020202020204" charset="0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B64E413-45EB-B106-2A46-15B486BAAD5E}"/>
              </a:ext>
            </a:extLst>
          </p:cNvPr>
          <p:cNvSpPr txBox="1"/>
          <p:nvPr/>
        </p:nvSpPr>
        <p:spPr>
          <a:xfrm>
            <a:off x="152400" y="1949868"/>
            <a:ext cx="6019800" cy="6790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606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-733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koto"/>
                <a:ea typeface="Mokoto"/>
                <a:cs typeface="Mokoto"/>
                <a:sym typeface="Mokoto"/>
              </a:rPr>
              <a:t>market overview</a:t>
            </a:r>
          </a:p>
        </p:txBody>
      </p:sp>
    </p:spTree>
    <p:extLst>
      <p:ext uri="{BB962C8B-B14F-4D97-AF65-F5344CB8AC3E}">
        <p14:creationId xmlns:p14="http://schemas.microsoft.com/office/powerpoint/2010/main" val="19843531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1A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6000633" y="5822780"/>
            <a:ext cx="9409333" cy="7322172"/>
          </a:xfrm>
          <a:custGeom>
            <a:avLst/>
            <a:gdLst/>
            <a:ahLst/>
            <a:cxnLst/>
            <a:rect l="l" t="t" r="r" b="b"/>
            <a:pathLst>
              <a:path w="9409333" h="7322172">
                <a:moveTo>
                  <a:pt x="0" y="0"/>
                </a:moveTo>
                <a:lnTo>
                  <a:pt x="9409333" y="0"/>
                </a:lnTo>
                <a:lnTo>
                  <a:pt x="9409333" y="7322172"/>
                </a:lnTo>
                <a:lnTo>
                  <a:pt x="0" y="73221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 flipH="1">
            <a:off x="12460910" y="-3334898"/>
            <a:ext cx="12077233" cy="7202423"/>
          </a:xfrm>
          <a:custGeom>
            <a:avLst/>
            <a:gdLst/>
            <a:ahLst/>
            <a:cxnLst/>
            <a:rect l="l" t="t" r="r" b="b"/>
            <a:pathLst>
              <a:path w="12077233" h="7202423">
                <a:moveTo>
                  <a:pt x="12077233" y="0"/>
                </a:moveTo>
                <a:lnTo>
                  <a:pt x="0" y="0"/>
                </a:lnTo>
                <a:lnTo>
                  <a:pt x="0" y="7202423"/>
                </a:lnTo>
                <a:lnTo>
                  <a:pt x="12077233" y="7202423"/>
                </a:lnTo>
                <a:lnTo>
                  <a:pt x="12077233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TextBox 4"/>
          <p:cNvSpPr txBox="1"/>
          <p:nvPr/>
        </p:nvSpPr>
        <p:spPr>
          <a:xfrm>
            <a:off x="3394300" y="4038975"/>
            <a:ext cx="2598564" cy="8765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52"/>
              </a:lnSpc>
            </a:pPr>
            <a:r>
              <a:rPr lang="en-US" sz="3800" b="1" dirty="0">
                <a:solidFill>
                  <a:srgbClr val="FFFFFF"/>
                </a:solidFill>
                <a:latin typeface="Tomorrow Bold"/>
                <a:ea typeface="Tomorrow Bold"/>
                <a:cs typeface="Tomorrow Bold"/>
                <a:sym typeface="Tomorrow Bold"/>
              </a:rPr>
              <a:t>Fase 1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063698" y="5277547"/>
            <a:ext cx="3259768" cy="33560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39"/>
              </a:lnSpc>
              <a:spcBef>
                <a:spcPct val="0"/>
              </a:spcBef>
            </a:pPr>
            <a:r>
              <a:rPr lang="en-US" sz="1599" dirty="0">
                <a:solidFill>
                  <a:srgbClr val="FFFFFF"/>
                </a:solidFill>
                <a:latin typeface="Tomorrow" panose="020B0604020202020204" charset="0"/>
                <a:sym typeface="Tomorrow"/>
              </a:rPr>
              <a:t>N</a:t>
            </a:r>
            <a:r>
              <a:rPr lang="pt-BR" sz="1600" dirty="0">
                <a:solidFill>
                  <a:schemeClr val="bg1"/>
                </a:solidFill>
                <a:latin typeface="Tomorrow" panose="020B0604020202020204" charset="0"/>
              </a:rPr>
              <a:t>osso sistema </a:t>
            </a:r>
            <a:r>
              <a:rPr lang="pt-BR" sz="1600" dirty="0" err="1">
                <a:solidFill>
                  <a:schemeClr val="bg1"/>
                </a:solidFill>
                <a:latin typeface="Tomorrow" panose="020B0604020202020204" charset="0"/>
              </a:rPr>
              <a:t>Multi-Agente</a:t>
            </a:r>
            <a:r>
              <a:rPr lang="pt-BR" sz="1600" dirty="0">
                <a:solidFill>
                  <a:schemeClr val="bg1"/>
                </a:solidFill>
                <a:latin typeface="Tomorrow" panose="020B0604020202020204" charset="0"/>
              </a:rPr>
              <a:t> (</a:t>
            </a:r>
            <a:r>
              <a:rPr lang="pt-BR" sz="1600" dirty="0" err="1">
                <a:solidFill>
                  <a:schemeClr val="bg1"/>
                </a:solidFill>
                <a:latin typeface="Tomorrow" panose="020B0604020202020204" charset="0"/>
              </a:rPr>
              <a:t>CrewAI</a:t>
            </a:r>
            <a:r>
              <a:rPr lang="pt-BR" sz="1600" dirty="0">
                <a:solidFill>
                  <a:schemeClr val="bg1"/>
                </a:solidFill>
                <a:latin typeface="Tomorrow" panose="020B0604020202020204" charset="0"/>
              </a:rPr>
              <a:t>) realiza análises automáticas de fraudes fiscais e oferece uma experiência completa que inclui: detecção automática de inconsistências e fraudes; assistente conversacional; suporte em XML, CSV e NFS-e; identificação de até 7 tipos diferentes de fraudes; geração de relatórios PDF.</a:t>
            </a:r>
          </a:p>
          <a:p>
            <a:pPr marL="0" lvl="0" indent="0">
              <a:lnSpc>
                <a:spcPts val="2239"/>
              </a:lnSpc>
              <a:spcBef>
                <a:spcPct val="0"/>
              </a:spcBef>
            </a:pPr>
            <a:endParaRPr lang="en-US" sz="1599" u="none" strike="noStrike" dirty="0">
              <a:solidFill>
                <a:srgbClr val="FFFFFF"/>
              </a:solidFill>
              <a:latin typeface="Tomorrow" panose="020B0604020202020204" charset="0"/>
              <a:ea typeface="Tomorrow"/>
              <a:cs typeface="Tomorrow"/>
              <a:sym typeface="Tomorrow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7844718" y="4038975"/>
            <a:ext cx="2598564" cy="8765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52"/>
              </a:lnSpc>
            </a:pPr>
            <a:r>
              <a:rPr lang="en-US" sz="3800" b="1" dirty="0">
                <a:solidFill>
                  <a:srgbClr val="FFFFFF"/>
                </a:solidFill>
                <a:latin typeface="Tomorrow Bold"/>
                <a:ea typeface="Tomorrow Bold"/>
                <a:cs typeface="Tomorrow Bold"/>
                <a:sym typeface="Tomorrow Bold"/>
              </a:rPr>
              <a:t>Fase 2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514116" y="5277547"/>
            <a:ext cx="3259768" cy="25295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 algn="just">
              <a:lnSpc>
                <a:spcPts val="2239"/>
              </a:lnSpc>
              <a:spcBef>
                <a:spcPct val="0"/>
              </a:spcBef>
            </a:pPr>
            <a:r>
              <a:rPr lang="en-BR" dirty="0">
                <a:solidFill>
                  <a:schemeClr val="bg1"/>
                </a:solidFill>
              </a:rPr>
              <a:t>Com uma interface simples e intuitiva, o FiscalAI permite que qualquer pessoa, sem conhecimento técnico em programação, realize análises fiscais complexas em poucos minutos, algo que tradicionalmente levaria horas ou dias de trabalho manual</a:t>
            </a:r>
            <a:r>
              <a:rPr lang="en-BR" sz="1600" dirty="0">
                <a:solidFill>
                  <a:schemeClr val="bg1"/>
                </a:solidFill>
              </a:rPr>
              <a:t> </a:t>
            </a:r>
            <a:endParaRPr lang="en-US" sz="1599" u="none" strike="noStrike" dirty="0">
              <a:solidFill>
                <a:schemeClr val="bg1"/>
              </a:solidFill>
              <a:latin typeface="Tomorrow"/>
              <a:ea typeface="Tomorrow"/>
              <a:cs typeface="Tomorrow"/>
              <a:sym typeface="Tomorrow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2295136" y="4038975"/>
            <a:ext cx="2598564" cy="8765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52"/>
              </a:lnSpc>
            </a:pPr>
            <a:r>
              <a:rPr lang="en-US" sz="3800" b="1" dirty="0">
                <a:solidFill>
                  <a:srgbClr val="FFFFFF"/>
                </a:solidFill>
                <a:latin typeface="Tomorrow Bold"/>
                <a:ea typeface="Tomorrow Bold"/>
                <a:cs typeface="Tomorrow Bold"/>
                <a:sym typeface="Tomorrow Bold"/>
              </a:rPr>
              <a:t>Fase 3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644361" y="2501961"/>
            <a:ext cx="6999277" cy="7405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78"/>
              </a:lnSpc>
            </a:pPr>
            <a:r>
              <a:rPr lang="en-US" sz="3800" spc="-733" dirty="0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ROADMAP</a:t>
            </a:r>
          </a:p>
        </p:txBody>
      </p:sp>
      <p:sp>
        <p:nvSpPr>
          <p:cNvPr id="11" name="TextBox 7">
            <a:extLst>
              <a:ext uri="{FF2B5EF4-FFF2-40B4-BE49-F238E27FC236}">
                <a16:creationId xmlns:a16="http://schemas.microsoft.com/office/drawing/2014/main" id="{2D3DA1AD-8A8E-5A4A-B4BF-7E758EB1BECB}"/>
              </a:ext>
            </a:extLst>
          </p:cNvPr>
          <p:cNvSpPr txBox="1"/>
          <p:nvPr/>
        </p:nvSpPr>
        <p:spPr>
          <a:xfrm>
            <a:off x="12115801" y="5178753"/>
            <a:ext cx="3809999" cy="17325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FFFFFF"/>
                </a:solidFill>
                <a:latin typeface="Tomorrow" panose="020B0604020202020204" charset="0"/>
                <a:ea typeface="Public Sans"/>
                <a:cs typeface="Public Sans"/>
                <a:sym typeface="Public Sans"/>
              </a:rPr>
              <a:t>Expansão</a:t>
            </a:r>
            <a:r>
              <a:rPr lang="en-US" sz="1600" dirty="0">
                <a:solidFill>
                  <a:srgbClr val="FFFFFF"/>
                </a:solidFill>
                <a:latin typeface="Tomorrow" panose="020B0604020202020204" charset="0"/>
                <a:ea typeface="Public Sans"/>
                <a:cs typeface="Public Sans"/>
                <a:sym typeface="Public Sans"/>
              </a:rPr>
              <a:t> para auditoria fiscal </a:t>
            </a:r>
            <a:r>
              <a:rPr lang="en-US" sz="1600" dirty="0" err="1">
                <a:solidFill>
                  <a:srgbClr val="FFFFFF"/>
                </a:solidFill>
                <a:latin typeface="Tomorrow" panose="020B0604020202020204" charset="0"/>
                <a:ea typeface="Public Sans"/>
                <a:cs typeface="Public Sans"/>
                <a:sym typeface="Public Sans"/>
              </a:rPr>
              <a:t>completa</a:t>
            </a:r>
            <a:endParaRPr lang="en-US" sz="1600" dirty="0">
              <a:solidFill>
                <a:srgbClr val="FFFFFF"/>
              </a:solidFill>
              <a:latin typeface="Tomorrow" panose="020B0604020202020204" charset="0"/>
              <a:ea typeface="Public Sans"/>
              <a:cs typeface="Public Sans"/>
              <a:sym typeface="Public Sans"/>
            </a:endParaRPr>
          </a:p>
          <a:p>
            <a:pPr marL="342900" indent="-342900">
              <a:lnSpc>
                <a:spcPts val="3359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FFFF"/>
                </a:solidFill>
                <a:latin typeface="Tomorrow" panose="020B0604020202020204" charset="0"/>
                <a:ea typeface="Public Sans"/>
                <a:cs typeface="Public Sans"/>
                <a:sym typeface="Public Sans"/>
              </a:rPr>
              <a:t>IA </a:t>
            </a:r>
            <a:r>
              <a:rPr lang="en-US" sz="1600" dirty="0" err="1">
                <a:solidFill>
                  <a:srgbClr val="FFFFFF"/>
                </a:solidFill>
                <a:latin typeface="Tomorrow" panose="020B0604020202020204" charset="0"/>
                <a:ea typeface="Public Sans"/>
                <a:cs typeface="Public Sans"/>
                <a:sym typeface="Public Sans"/>
              </a:rPr>
              <a:t>preditiva</a:t>
            </a:r>
            <a:r>
              <a:rPr lang="en-US" sz="1600" dirty="0">
                <a:solidFill>
                  <a:srgbClr val="FFFFFF"/>
                </a:solidFill>
                <a:latin typeface="Tomorrow" panose="020B0604020202020204" charset="0"/>
                <a:ea typeface="Public Sans"/>
                <a:cs typeface="Public Sans"/>
                <a:sym typeface="Public Sans"/>
              </a:rPr>
              <a:t> de </a:t>
            </a:r>
            <a:r>
              <a:rPr lang="en-US" sz="1600" dirty="0" err="1">
                <a:solidFill>
                  <a:srgbClr val="FFFFFF"/>
                </a:solidFill>
                <a:latin typeface="Tomorrow" panose="020B0604020202020204" charset="0"/>
                <a:ea typeface="Public Sans"/>
                <a:cs typeface="Public Sans"/>
                <a:sym typeface="Public Sans"/>
              </a:rPr>
              <a:t>risco</a:t>
            </a:r>
            <a:r>
              <a:rPr lang="en-US" sz="1600" dirty="0">
                <a:solidFill>
                  <a:srgbClr val="FFFFFF"/>
                </a:solidFill>
                <a:latin typeface="Tomorrow" panose="020B0604020202020204" charset="0"/>
                <a:ea typeface="Public Sans"/>
                <a:cs typeface="Public Sans"/>
                <a:sym typeface="Public Sans"/>
              </a:rPr>
              <a:t> fiscal</a:t>
            </a:r>
          </a:p>
          <a:p>
            <a:pPr marL="342900" indent="-342900">
              <a:lnSpc>
                <a:spcPts val="3359"/>
              </a:lnSpc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FFFFFF"/>
                </a:solidFill>
                <a:latin typeface="Tomorrow" panose="020B0604020202020204" charset="0"/>
                <a:ea typeface="Public Sans"/>
                <a:cs typeface="Public Sans"/>
                <a:sym typeface="Public Sans"/>
              </a:rPr>
              <a:t>Integração</a:t>
            </a:r>
            <a:r>
              <a:rPr lang="en-US" sz="1600" dirty="0">
                <a:solidFill>
                  <a:srgbClr val="FFFFFF"/>
                </a:solidFill>
                <a:latin typeface="Tomorrow" panose="020B0604020202020204" charset="0"/>
                <a:ea typeface="Public Sans"/>
                <a:cs typeface="Public Sans"/>
                <a:sym typeface="Public Sans"/>
              </a:rPr>
              <a:t> com SPED e ERPs</a:t>
            </a:r>
          </a:p>
          <a:p>
            <a:pPr marL="342900" lvl="0" indent="-342900">
              <a:lnSpc>
                <a:spcPts val="335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FFFFFF"/>
              </a:solidFill>
              <a:latin typeface="Tomorrow" panose="020B0604020202020204" charset="0"/>
              <a:ea typeface="Public Sans"/>
              <a:cs typeface="Public Sans"/>
              <a:sym typeface="Public Sans"/>
            </a:endParaRPr>
          </a:p>
        </p:txBody>
      </p:sp>
      <p:sp>
        <p:nvSpPr>
          <p:cNvPr id="9" name="Freeform 2">
            <a:extLst>
              <a:ext uri="{FF2B5EF4-FFF2-40B4-BE49-F238E27FC236}">
                <a16:creationId xmlns:a16="http://schemas.microsoft.com/office/drawing/2014/main" id="{5C2D6823-9579-E179-C275-FFD6BB3C6D7A}"/>
              </a:ext>
            </a:extLst>
          </p:cNvPr>
          <p:cNvSpPr/>
          <p:nvPr/>
        </p:nvSpPr>
        <p:spPr>
          <a:xfrm>
            <a:off x="-6515103" y="-980658"/>
            <a:ext cx="9409333" cy="7322172"/>
          </a:xfrm>
          <a:custGeom>
            <a:avLst/>
            <a:gdLst/>
            <a:ahLst/>
            <a:cxnLst/>
            <a:rect l="l" t="t" r="r" b="b"/>
            <a:pathLst>
              <a:path w="9409333" h="7322172">
                <a:moveTo>
                  <a:pt x="0" y="0"/>
                </a:moveTo>
                <a:lnTo>
                  <a:pt x="9409333" y="0"/>
                </a:lnTo>
                <a:lnTo>
                  <a:pt x="9409333" y="7322172"/>
                </a:lnTo>
                <a:lnTo>
                  <a:pt x="0" y="73221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1A4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C9300EC-A067-331F-5387-011549B794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E63E3F8F-E3B8-7646-6B5E-EF445E0B32C3}"/>
              </a:ext>
            </a:extLst>
          </p:cNvPr>
          <p:cNvSpPr/>
          <p:nvPr/>
        </p:nvSpPr>
        <p:spPr>
          <a:xfrm>
            <a:off x="-6000633" y="5822780"/>
            <a:ext cx="9409333" cy="7322172"/>
          </a:xfrm>
          <a:custGeom>
            <a:avLst/>
            <a:gdLst/>
            <a:ahLst/>
            <a:cxnLst/>
            <a:rect l="l" t="t" r="r" b="b"/>
            <a:pathLst>
              <a:path w="9409333" h="7322172">
                <a:moveTo>
                  <a:pt x="0" y="0"/>
                </a:moveTo>
                <a:lnTo>
                  <a:pt x="9409333" y="0"/>
                </a:lnTo>
                <a:lnTo>
                  <a:pt x="9409333" y="7322172"/>
                </a:lnTo>
                <a:lnTo>
                  <a:pt x="0" y="73221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DFC7DBC2-FD55-77D5-8DD6-CC488006BA04}"/>
              </a:ext>
            </a:extLst>
          </p:cNvPr>
          <p:cNvSpPr/>
          <p:nvPr/>
        </p:nvSpPr>
        <p:spPr>
          <a:xfrm flipH="1">
            <a:off x="12460910" y="-3334898"/>
            <a:ext cx="12077233" cy="7202423"/>
          </a:xfrm>
          <a:custGeom>
            <a:avLst/>
            <a:gdLst/>
            <a:ahLst/>
            <a:cxnLst/>
            <a:rect l="l" t="t" r="r" b="b"/>
            <a:pathLst>
              <a:path w="12077233" h="7202423">
                <a:moveTo>
                  <a:pt x="12077233" y="0"/>
                </a:moveTo>
                <a:lnTo>
                  <a:pt x="0" y="0"/>
                </a:lnTo>
                <a:lnTo>
                  <a:pt x="0" y="7202423"/>
                </a:lnTo>
                <a:lnTo>
                  <a:pt x="12077233" y="7202423"/>
                </a:lnTo>
                <a:lnTo>
                  <a:pt x="12077233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9" name="Freeform 2">
            <a:extLst>
              <a:ext uri="{FF2B5EF4-FFF2-40B4-BE49-F238E27FC236}">
                <a16:creationId xmlns:a16="http://schemas.microsoft.com/office/drawing/2014/main" id="{231AC97B-FBB8-6E27-952A-4927AD47925C}"/>
              </a:ext>
            </a:extLst>
          </p:cNvPr>
          <p:cNvSpPr/>
          <p:nvPr/>
        </p:nvSpPr>
        <p:spPr>
          <a:xfrm>
            <a:off x="-6515103" y="-980658"/>
            <a:ext cx="9409333" cy="7322172"/>
          </a:xfrm>
          <a:custGeom>
            <a:avLst/>
            <a:gdLst/>
            <a:ahLst/>
            <a:cxnLst/>
            <a:rect l="l" t="t" r="r" b="b"/>
            <a:pathLst>
              <a:path w="9409333" h="7322172">
                <a:moveTo>
                  <a:pt x="0" y="0"/>
                </a:moveTo>
                <a:lnTo>
                  <a:pt x="9409333" y="0"/>
                </a:lnTo>
                <a:lnTo>
                  <a:pt x="9409333" y="7322172"/>
                </a:lnTo>
                <a:lnTo>
                  <a:pt x="0" y="73221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pic>
        <p:nvPicPr>
          <p:cNvPr id="12" name="Google Shape;114;p4">
            <a:extLst>
              <a:ext uri="{FF2B5EF4-FFF2-40B4-BE49-F238E27FC236}">
                <a16:creationId xmlns:a16="http://schemas.microsoft.com/office/drawing/2014/main" id="{BBBCE419-D9E9-61D9-394E-D3921B5717C4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l="1000" r="999"/>
          <a:stretch/>
        </p:blipFill>
        <p:spPr>
          <a:xfrm>
            <a:off x="2628900" y="2882900"/>
            <a:ext cx="5600700" cy="185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15;p4">
            <a:extLst>
              <a:ext uri="{FF2B5EF4-FFF2-40B4-BE49-F238E27FC236}">
                <a16:creationId xmlns:a16="http://schemas.microsoft.com/office/drawing/2014/main" id="{3579C48A-F1AE-7A61-43B2-071187445A0E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l="1000" r="999"/>
          <a:stretch/>
        </p:blipFill>
        <p:spPr>
          <a:xfrm>
            <a:off x="3556000" y="4800600"/>
            <a:ext cx="3733800" cy="185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16;p4">
            <a:extLst>
              <a:ext uri="{FF2B5EF4-FFF2-40B4-BE49-F238E27FC236}">
                <a16:creationId xmlns:a16="http://schemas.microsoft.com/office/drawing/2014/main" id="{C8F72187-81C2-4C7C-8F82-B79F1D3E6767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 l="1000" r="999"/>
          <a:stretch/>
        </p:blipFill>
        <p:spPr>
          <a:xfrm>
            <a:off x="4495800" y="6705600"/>
            <a:ext cx="1866900" cy="185420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17;p4">
            <a:extLst>
              <a:ext uri="{FF2B5EF4-FFF2-40B4-BE49-F238E27FC236}">
                <a16:creationId xmlns:a16="http://schemas.microsoft.com/office/drawing/2014/main" id="{68B15BFB-2985-58E0-FA74-6408353D0A30}"/>
              </a:ext>
            </a:extLst>
          </p:cNvPr>
          <p:cNvSpPr/>
          <p:nvPr/>
        </p:nvSpPr>
        <p:spPr>
          <a:xfrm>
            <a:off x="8597900" y="2857500"/>
            <a:ext cx="6197600" cy="12700"/>
          </a:xfrm>
          <a:prstGeom prst="roundRect">
            <a:avLst>
              <a:gd name="adj" fmla="val 50000"/>
            </a:avLst>
          </a:prstGeom>
          <a:solidFill>
            <a:srgbClr val="58535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18;p4">
            <a:extLst>
              <a:ext uri="{FF2B5EF4-FFF2-40B4-BE49-F238E27FC236}">
                <a16:creationId xmlns:a16="http://schemas.microsoft.com/office/drawing/2014/main" id="{7F6A0051-AB0C-D006-5E16-5FD824220621}"/>
              </a:ext>
            </a:extLst>
          </p:cNvPr>
          <p:cNvSpPr/>
          <p:nvPr/>
        </p:nvSpPr>
        <p:spPr>
          <a:xfrm>
            <a:off x="7556500" y="4762500"/>
            <a:ext cx="7239000" cy="12700"/>
          </a:xfrm>
          <a:prstGeom prst="roundRect">
            <a:avLst>
              <a:gd name="adj" fmla="val 50000"/>
            </a:avLst>
          </a:prstGeom>
          <a:solidFill>
            <a:srgbClr val="58535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19;p4">
            <a:extLst>
              <a:ext uri="{FF2B5EF4-FFF2-40B4-BE49-F238E27FC236}">
                <a16:creationId xmlns:a16="http://schemas.microsoft.com/office/drawing/2014/main" id="{7064F8CC-E4B4-5E4D-77DD-D8ADC5A8B026}"/>
              </a:ext>
            </a:extLst>
          </p:cNvPr>
          <p:cNvSpPr/>
          <p:nvPr/>
        </p:nvSpPr>
        <p:spPr>
          <a:xfrm>
            <a:off x="6527800" y="6667500"/>
            <a:ext cx="8280400" cy="12700"/>
          </a:xfrm>
          <a:prstGeom prst="roundRect">
            <a:avLst>
              <a:gd name="adj" fmla="val 50000"/>
            </a:avLst>
          </a:prstGeom>
          <a:solidFill>
            <a:srgbClr val="58535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21;p4">
            <a:extLst>
              <a:ext uri="{FF2B5EF4-FFF2-40B4-BE49-F238E27FC236}">
                <a16:creationId xmlns:a16="http://schemas.microsoft.com/office/drawing/2014/main" id="{8849CC15-5D6D-025B-08D2-297DBD2FF95C}"/>
              </a:ext>
            </a:extLst>
          </p:cNvPr>
          <p:cNvSpPr txBox="1"/>
          <p:nvPr/>
        </p:nvSpPr>
        <p:spPr>
          <a:xfrm>
            <a:off x="8775700" y="3035300"/>
            <a:ext cx="5854700" cy="279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b="1" dirty="0" err="1">
                <a:solidFill>
                  <a:srgbClr val="FFFFFF"/>
                </a:solidFill>
                <a:latin typeface="Tomorrow" panose="020B0604020202020204" charset="0"/>
                <a:ea typeface="Poppins"/>
                <a:cs typeface="Poppins"/>
                <a:sym typeface="Poppins"/>
              </a:rPr>
              <a:t>Estratégia</a:t>
            </a:r>
            <a:r>
              <a:rPr lang="en-US" sz="1900" b="1" dirty="0">
                <a:solidFill>
                  <a:srgbClr val="FFFFFF"/>
                </a:solidFill>
                <a:latin typeface="Tomorrow" panose="020B0604020202020204" charset="0"/>
                <a:ea typeface="Poppins"/>
                <a:cs typeface="Poppins"/>
                <a:sym typeface="Poppins"/>
              </a:rPr>
              <a:t> Member Get Member</a:t>
            </a:r>
            <a:endParaRPr sz="1100" b="1" dirty="0">
              <a:solidFill>
                <a:schemeClr val="dk1"/>
              </a:solidFill>
              <a:latin typeface="Tomorrow" panose="020B0604020202020204" charset="0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122;p4">
            <a:extLst>
              <a:ext uri="{FF2B5EF4-FFF2-40B4-BE49-F238E27FC236}">
                <a16:creationId xmlns:a16="http://schemas.microsoft.com/office/drawing/2014/main" id="{D4E7ED0C-F99B-BE5E-CFF5-445BD3AFD2FD}"/>
              </a:ext>
            </a:extLst>
          </p:cNvPr>
          <p:cNvSpPr txBox="1"/>
          <p:nvPr/>
        </p:nvSpPr>
        <p:spPr>
          <a:xfrm>
            <a:off x="7899400" y="5017168"/>
            <a:ext cx="6896100" cy="279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b="1" dirty="0" err="1">
                <a:solidFill>
                  <a:srgbClr val="FFFFFF"/>
                </a:solidFill>
                <a:latin typeface="Tomorrow" panose="020B0604020202020204" charset="0"/>
                <a:ea typeface="Poppins"/>
                <a:cs typeface="Poppins"/>
                <a:sym typeface="Poppins"/>
              </a:rPr>
              <a:t>Parcerias</a:t>
            </a:r>
            <a:r>
              <a:rPr lang="en-US" sz="1900" b="1" dirty="0">
                <a:solidFill>
                  <a:srgbClr val="FFFFFF"/>
                </a:solidFill>
                <a:latin typeface="Tomorrow" panose="020B0604020202020204" charset="0"/>
                <a:ea typeface="Poppins"/>
                <a:cs typeface="Poppins"/>
                <a:sym typeface="Poppins"/>
              </a:rPr>
              <a:t> para </a:t>
            </a:r>
            <a:r>
              <a:rPr lang="en-US" sz="1900" b="1" dirty="0" err="1">
                <a:solidFill>
                  <a:srgbClr val="FFFFFF"/>
                </a:solidFill>
                <a:latin typeface="Tomorrow" panose="020B0604020202020204" charset="0"/>
                <a:ea typeface="Poppins"/>
                <a:cs typeface="Poppins"/>
                <a:sym typeface="Poppins"/>
              </a:rPr>
              <a:t>Expansão</a:t>
            </a:r>
            <a:endParaRPr sz="1100" b="1" dirty="0">
              <a:solidFill>
                <a:schemeClr val="dk1"/>
              </a:solidFill>
              <a:latin typeface="Tomorrow" panose="020B0604020202020204" charset="0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123;p4">
            <a:extLst>
              <a:ext uri="{FF2B5EF4-FFF2-40B4-BE49-F238E27FC236}">
                <a16:creationId xmlns:a16="http://schemas.microsoft.com/office/drawing/2014/main" id="{8AC211E3-131D-30CF-24A1-877B95C91611}"/>
              </a:ext>
            </a:extLst>
          </p:cNvPr>
          <p:cNvSpPr txBox="1"/>
          <p:nvPr/>
        </p:nvSpPr>
        <p:spPr>
          <a:xfrm>
            <a:off x="6692900" y="6908800"/>
            <a:ext cx="7937500" cy="279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b="1" dirty="0" err="1">
                <a:solidFill>
                  <a:srgbClr val="FFFFFF"/>
                </a:solidFill>
                <a:latin typeface="Tomorrow" panose="020B0604020202020204" charset="0"/>
                <a:ea typeface="Poppins"/>
                <a:cs typeface="Poppins"/>
                <a:sym typeface="Poppins"/>
              </a:rPr>
              <a:t>Consolidação</a:t>
            </a:r>
            <a:r>
              <a:rPr lang="en-US" sz="1900" b="1" dirty="0">
                <a:solidFill>
                  <a:srgbClr val="FFFFFF"/>
                </a:solidFill>
                <a:latin typeface="Tomorrow" panose="020B0604020202020204" charset="0"/>
                <a:ea typeface="Poppins"/>
                <a:cs typeface="Poppins"/>
                <a:sym typeface="Poppins"/>
              </a:rPr>
              <a:t> e Escala</a:t>
            </a:r>
            <a:endParaRPr sz="1100" b="1" dirty="0">
              <a:solidFill>
                <a:schemeClr val="dk1"/>
              </a:solidFill>
              <a:latin typeface="Tomorrow" panose="020B0604020202020204" charset="0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124;p4">
            <a:extLst>
              <a:ext uri="{FF2B5EF4-FFF2-40B4-BE49-F238E27FC236}">
                <a16:creationId xmlns:a16="http://schemas.microsoft.com/office/drawing/2014/main" id="{BE623E89-76E0-3556-1C22-D3E1887D8407}"/>
              </a:ext>
            </a:extLst>
          </p:cNvPr>
          <p:cNvSpPr txBox="1"/>
          <p:nvPr/>
        </p:nvSpPr>
        <p:spPr>
          <a:xfrm>
            <a:off x="5372100" y="3683000"/>
            <a:ext cx="101600" cy="2667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E6E6E6"/>
                </a:solidFill>
                <a:latin typeface="Poppins"/>
                <a:ea typeface="Poppins"/>
                <a:cs typeface="Poppins"/>
                <a:sym typeface="Poppins"/>
              </a:rPr>
              <a:t>1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125;p4">
            <a:extLst>
              <a:ext uri="{FF2B5EF4-FFF2-40B4-BE49-F238E27FC236}">
                <a16:creationId xmlns:a16="http://schemas.microsoft.com/office/drawing/2014/main" id="{2DBA0EE6-F601-D914-B843-D0A1057E7017}"/>
              </a:ext>
            </a:extLst>
          </p:cNvPr>
          <p:cNvSpPr txBox="1"/>
          <p:nvPr/>
        </p:nvSpPr>
        <p:spPr>
          <a:xfrm>
            <a:off x="8775700" y="3619500"/>
            <a:ext cx="7912100" cy="914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E6E6E6"/>
                </a:solidFill>
                <a:latin typeface="Tomorrow" panose="020B0604020202020204" charset="0"/>
                <a:ea typeface="Poppins"/>
                <a:cs typeface="Poppins"/>
                <a:sym typeface="Poppins"/>
              </a:rPr>
              <a:t>A </a:t>
            </a:r>
            <a:r>
              <a:rPr lang="en-US" sz="1600" dirty="0" err="1">
                <a:solidFill>
                  <a:srgbClr val="E6E6E6"/>
                </a:solidFill>
                <a:latin typeface="Tomorrow" panose="020B0604020202020204" charset="0"/>
                <a:ea typeface="Poppins"/>
                <a:cs typeface="Poppins"/>
                <a:sym typeface="Poppins"/>
              </a:rPr>
              <a:t>estratégia</a:t>
            </a:r>
            <a:r>
              <a:rPr lang="en-US" sz="1600" dirty="0">
                <a:solidFill>
                  <a:srgbClr val="E6E6E6"/>
                </a:solidFill>
                <a:latin typeface="Tomorrow" panose="020B0604020202020204" charset="0"/>
                <a:ea typeface="Poppins"/>
                <a:cs typeface="Poppins"/>
                <a:sym typeface="Poppins"/>
              </a:rPr>
              <a:t> </a:t>
            </a:r>
            <a:r>
              <a:rPr lang="en-US" sz="1600" dirty="0" err="1">
                <a:solidFill>
                  <a:srgbClr val="E6E6E6"/>
                </a:solidFill>
                <a:latin typeface="Tomorrow" panose="020B0604020202020204" charset="0"/>
                <a:ea typeface="Poppins"/>
                <a:cs typeface="Poppins"/>
                <a:sym typeface="Poppins"/>
              </a:rPr>
              <a:t>inicial</a:t>
            </a:r>
            <a:r>
              <a:rPr lang="en-US" sz="1600" dirty="0">
                <a:solidFill>
                  <a:srgbClr val="E6E6E6"/>
                </a:solidFill>
                <a:latin typeface="Tomorrow" panose="020B0604020202020204" charset="0"/>
                <a:ea typeface="Poppins"/>
                <a:cs typeface="Poppins"/>
                <a:sym typeface="Poppins"/>
              </a:rPr>
              <a:t> é </a:t>
            </a:r>
            <a:r>
              <a:rPr lang="en-US" sz="1600" dirty="0" err="1">
                <a:solidFill>
                  <a:srgbClr val="E6E6E6"/>
                </a:solidFill>
                <a:latin typeface="Tomorrow" panose="020B0604020202020204" charset="0"/>
                <a:ea typeface="Poppins"/>
                <a:cs typeface="Poppins"/>
                <a:sym typeface="Poppins"/>
              </a:rPr>
              <a:t>buscar</a:t>
            </a:r>
            <a:r>
              <a:rPr lang="en-US" sz="1600" dirty="0">
                <a:solidFill>
                  <a:srgbClr val="E6E6E6"/>
                </a:solidFill>
                <a:latin typeface="Tomorrow" panose="020B0604020202020204" charset="0"/>
                <a:ea typeface="Poppins"/>
                <a:cs typeface="Poppins"/>
                <a:sym typeface="Poppins"/>
              </a:rPr>
              <a:t> </a:t>
            </a:r>
            <a:r>
              <a:rPr lang="en-US" sz="1600" dirty="0" err="1">
                <a:solidFill>
                  <a:srgbClr val="E6E6E6"/>
                </a:solidFill>
                <a:latin typeface="Tomorrow" panose="020B0604020202020204" charset="0"/>
                <a:ea typeface="Poppins"/>
                <a:cs typeface="Poppins"/>
                <a:sym typeface="Poppins"/>
              </a:rPr>
              <a:t>usuários</a:t>
            </a:r>
            <a:r>
              <a:rPr lang="en-US" sz="1600" dirty="0">
                <a:solidFill>
                  <a:srgbClr val="E6E6E6"/>
                </a:solidFill>
                <a:latin typeface="Tomorrow" panose="020B0604020202020204" charset="0"/>
                <a:ea typeface="Poppins"/>
                <a:cs typeface="Poppins"/>
                <a:sym typeface="Poppins"/>
              </a:rPr>
              <a:t>-teste (</a:t>
            </a:r>
            <a:r>
              <a:rPr lang="en-US" sz="1600" dirty="0" err="1">
                <a:solidFill>
                  <a:srgbClr val="E6E6E6"/>
                </a:solidFill>
                <a:latin typeface="Tomorrow" panose="020B0604020202020204" charset="0"/>
                <a:ea typeface="Poppins"/>
                <a:cs typeface="Poppins"/>
                <a:sym typeface="Poppins"/>
              </a:rPr>
              <a:t>empresas</a:t>
            </a:r>
            <a:r>
              <a:rPr lang="en-US" sz="1600" dirty="0">
                <a:solidFill>
                  <a:srgbClr val="E6E6E6"/>
                </a:solidFill>
                <a:latin typeface="Tomorrow" panose="020B0604020202020204" charset="0"/>
                <a:ea typeface="Poppins"/>
                <a:cs typeface="Poppins"/>
                <a:sym typeface="Poppins"/>
              </a:rPr>
              <a:t> de </a:t>
            </a:r>
            <a:r>
              <a:rPr lang="en-US" sz="1600" dirty="0" err="1">
                <a:solidFill>
                  <a:srgbClr val="E6E6E6"/>
                </a:solidFill>
                <a:latin typeface="Tomorrow" panose="020B0604020202020204" charset="0"/>
                <a:ea typeface="Poppins"/>
                <a:cs typeface="Poppins"/>
                <a:sym typeface="Poppins"/>
              </a:rPr>
              <a:t>pequeno</a:t>
            </a:r>
            <a:r>
              <a:rPr lang="en-US" sz="1600" dirty="0">
                <a:solidFill>
                  <a:srgbClr val="E6E6E6"/>
                </a:solidFill>
                <a:latin typeface="Tomorrow" panose="020B0604020202020204" charset="0"/>
                <a:ea typeface="Poppins"/>
                <a:cs typeface="Poppins"/>
                <a:sym typeface="Poppins"/>
              </a:rPr>
              <a:t> </a:t>
            </a:r>
            <a:r>
              <a:rPr lang="en-US" sz="1600" dirty="0" err="1">
                <a:solidFill>
                  <a:srgbClr val="E6E6E6"/>
                </a:solidFill>
                <a:latin typeface="Tomorrow" panose="020B0604020202020204" charset="0"/>
                <a:ea typeface="Poppins"/>
                <a:cs typeface="Poppins"/>
                <a:sym typeface="Poppins"/>
              </a:rPr>
              <a:t>porte</a:t>
            </a:r>
            <a:r>
              <a:rPr lang="en-US" sz="1600" dirty="0">
                <a:solidFill>
                  <a:srgbClr val="E6E6E6"/>
                </a:solidFill>
                <a:latin typeface="Tomorrow" panose="020B0604020202020204" charset="0"/>
                <a:ea typeface="Poppins"/>
                <a:cs typeface="Poppins"/>
                <a:sym typeface="Poppins"/>
              </a:rPr>
              <a:t> do </a:t>
            </a:r>
            <a:r>
              <a:rPr lang="en-US" sz="1600" dirty="0" err="1">
                <a:solidFill>
                  <a:srgbClr val="E6E6E6"/>
                </a:solidFill>
                <a:latin typeface="Tomorrow" panose="020B0604020202020204" charset="0"/>
                <a:ea typeface="Poppins"/>
                <a:cs typeface="Poppins"/>
                <a:sym typeface="Poppins"/>
              </a:rPr>
              <a:t>segmento</a:t>
            </a:r>
            <a:r>
              <a:rPr lang="en-US" sz="1600" dirty="0">
                <a:solidFill>
                  <a:srgbClr val="E6E6E6"/>
                </a:solidFill>
                <a:latin typeface="Tomorrow" panose="020B0604020202020204" charset="0"/>
                <a:ea typeface="Poppins"/>
                <a:cs typeface="Poppins"/>
                <a:sym typeface="Poppins"/>
              </a:rPr>
              <a:t> </a:t>
            </a:r>
            <a:r>
              <a:rPr lang="en-US" sz="1600" dirty="0" err="1">
                <a:solidFill>
                  <a:srgbClr val="E6E6E6"/>
                </a:solidFill>
                <a:latin typeface="Tomorrow" panose="020B0604020202020204" charset="0"/>
                <a:ea typeface="Poppins"/>
                <a:cs typeface="Poppins"/>
                <a:sym typeface="Poppins"/>
              </a:rPr>
              <a:t>varejista</a:t>
            </a:r>
            <a:r>
              <a:rPr lang="en-US" sz="1600" dirty="0">
                <a:solidFill>
                  <a:srgbClr val="E6E6E6"/>
                </a:solidFill>
                <a:latin typeface="Tomorrow" panose="020B0604020202020204" charset="0"/>
                <a:ea typeface="Poppins"/>
                <a:cs typeface="Poppins"/>
                <a:sym typeface="Poppins"/>
              </a:rPr>
              <a:t>) para </a:t>
            </a:r>
            <a:r>
              <a:rPr lang="en-US" sz="1600" dirty="0" err="1">
                <a:solidFill>
                  <a:srgbClr val="E6E6E6"/>
                </a:solidFill>
                <a:latin typeface="Tomorrow" panose="020B0604020202020204" charset="0"/>
                <a:ea typeface="Poppins"/>
                <a:cs typeface="Poppins"/>
                <a:sym typeface="Poppins"/>
              </a:rPr>
              <a:t>utilizar</a:t>
            </a:r>
            <a:r>
              <a:rPr lang="en-US" sz="1600" dirty="0">
                <a:solidFill>
                  <a:srgbClr val="E6E6E6"/>
                </a:solidFill>
                <a:latin typeface="Tomorrow" panose="020B0604020202020204" charset="0"/>
                <a:ea typeface="Poppins"/>
                <a:cs typeface="Poppins"/>
                <a:sym typeface="Poppins"/>
              </a:rPr>
              <a:t> o </a:t>
            </a:r>
            <a:r>
              <a:rPr lang="en-US" sz="1600" dirty="0" err="1">
                <a:solidFill>
                  <a:srgbClr val="E6E6E6"/>
                </a:solidFill>
                <a:latin typeface="Tomorrow" panose="020B0604020202020204" charset="0"/>
                <a:ea typeface="Poppins"/>
                <a:cs typeface="Poppins"/>
                <a:sym typeface="Poppins"/>
              </a:rPr>
              <a:t>sistema</a:t>
            </a:r>
            <a:r>
              <a:rPr lang="en-US" sz="1600" dirty="0">
                <a:solidFill>
                  <a:srgbClr val="E6E6E6"/>
                </a:solidFill>
                <a:latin typeface="Tomorrow" panose="020B0604020202020204" charset="0"/>
                <a:ea typeface="Poppins"/>
                <a:cs typeface="Poppins"/>
                <a:sym typeface="Poppins"/>
              </a:rPr>
              <a:t> OLDNEWS FISCAL.AI e a </a:t>
            </a:r>
            <a:r>
              <a:rPr lang="en-US" sz="1600" dirty="0" err="1">
                <a:solidFill>
                  <a:srgbClr val="E6E6E6"/>
                </a:solidFill>
                <a:latin typeface="Tomorrow" panose="020B0604020202020204" charset="0"/>
                <a:ea typeface="Poppins"/>
                <a:cs typeface="Poppins"/>
                <a:sym typeface="Poppins"/>
              </a:rPr>
              <a:t>indicarem</a:t>
            </a:r>
            <a:r>
              <a:rPr lang="en-US" sz="1600" dirty="0">
                <a:solidFill>
                  <a:srgbClr val="E6E6E6"/>
                </a:solidFill>
                <a:latin typeface="Tomorrow" panose="020B0604020202020204" charset="0"/>
                <a:ea typeface="Poppins"/>
                <a:cs typeface="Poppins"/>
                <a:sym typeface="Poppins"/>
              </a:rPr>
              <a:t> a </a:t>
            </a:r>
            <a:r>
              <a:rPr lang="en-US" sz="1600" dirty="0" err="1">
                <a:solidFill>
                  <a:srgbClr val="E6E6E6"/>
                </a:solidFill>
                <a:latin typeface="Tomorrow" panose="020B0604020202020204" charset="0"/>
                <a:ea typeface="Poppins"/>
                <a:cs typeface="Poppins"/>
                <a:sym typeface="Poppins"/>
              </a:rPr>
              <a:t>solução</a:t>
            </a:r>
            <a:r>
              <a:rPr lang="en-US" sz="1600" dirty="0">
                <a:solidFill>
                  <a:srgbClr val="E6E6E6"/>
                </a:solidFill>
                <a:latin typeface="Tomorrow" panose="020B0604020202020204" charset="0"/>
                <a:ea typeface="Poppins"/>
                <a:cs typeface="Poppins"/>
                <a:sym typeface="Poppins"/>
              </a:rPr>
              <a:t>, </a:t>
            </a:r>
            <a:r>
              <a:rPr lang="en-US" sz="1600" dirty="0" err="1">
                <a:solidFill>
                  <a:srgbClr val="E6E6E6"/>
                </a:solidFill>
                <a:latin typeface="Tomorrow" panose="020B0604020202020204" charset="0"/>
                <a:ea typeface="Poppins"/>
                <a:cs typeface="Poppins"/>
                <a:sym typeface="Poppins"/>
              </a:rPr>
              <a:t>ampliando</a:t>
            </a:r>
            <a:r>
              <a:rPr lang="en-US" sz="1600" dirty="0">
                <a:solidFill>
                  <a:srgbClr val="E6E6E6"/>
                </a:solidFill>
                <a:latin typeface="Tomorrow" panose="020B0604020202020204" charset="0"/>
                <a:ea typeface="Poppins"/>
                <a:cs typeface="Poppins"/>
                <a:sym typeface="Poppins"/>
              </a:rPr>
              <a:t> a base de forma </a:t>
            </a:r>
            <a:r>
              <a:rPr lang="en-US" sz="1600" dirty="0" err="1">
                <a:solidFill>
                  <a:srgbClr val="E6E6E6"/>
                </a:solidFill>
                <a:latin typeface="Tomorrow" panose="020B0604020202020204" charset="0"/>
                <a:ea typeface="Poppins"/>
                <a:cs typeface="Poppins"/>
                <a:sym typeface="Poppins"/>
              </a:rPr>
              <a:t>orgânica</a:t>
            </a:r>
            <a:r>
              <a:rPr lang="en-US" sz="1600" dirty="0">
                <a:solidFill>
                  <a:srgbClr val="E6E6E6"/>
                </a:solidFill>
                <a:latin typeface="Tomorrow" panose="020B0604020202020204" charset="0"/>
                <a:ea typeface="Poppins"/>
                <a:cs typeface="Poppins"/>
                <a:sym typeface="Poppins"/>
              </a:rPr>
              <a:t> e com </a:t>
            </a:r>
            <a:r>
              <a:rPr lang="en-US" sz="1600" dirty="0" err="1">
                <a:solidFill>
                  <a:srgbClr val="E6E6E6"/>
                </a:solidFill>
                <a:latin typeface="Tomorrow" panose="020B0604020202020204" charset="0"/>
                <a:ea typeface="Poppins"/>
                <a:cs typeface="Poppins"/>
                <a:sym typeface="Poppins"/>
              </a:rPr>
              <a:t>baixo</a:t>
            </a:r>
            <a:r>
              <a:rPr lang="en-US" sz="1600" dirty="0">
                <a:solidFill>
                  <a:srgbClr val="E6E6E6"/>
                </a:solidFill>
                <a:latin typeface="Tomorrow" panose="020B0604020202020204" charset="0"/>
                <a:ea typeface="Poppins"/>
                <a:cs typeface="Poppins"/>
                <a:sym typeface="Poppins"/>
              </a:rPr>
              <a:t> </a:t>
            </a:r>
            <a:r>
              <a:rPr lang="en-US" sz="1600" dirty="0" err="1">
                <a:solidFill>
                  <a:srgbClr val="E6E6E6"/>
                </a:solidFill>
                <a:latin typeface="Tomorrow" panose="020B0604020202020204" charset="0"/>
                <a:ea typeface="Poppins"/>
                <a:cs typeface="Poppins"/>
                <a:sym typeface="Poppins"/>
              </a:rPr>
              <a:t>custo</a:t>
            </a:r>
            <a:r>
              <a:rPr lang="en-US" sz="1600" dirty="0">
                <a:solidFill>
                  <a:srgbClr val="E6E6E6"/>
                </a:solidFill>
                <a:latin typeface="Tomorrow" panose="020B0604020202020204" charset="0"/>
                <a:ea typeface="Poppins"/>
                <a:cs typeface="Poppins"/>
                <a:sym typeface="Poppins"/>
              </a:rPr>
              <a:t> de </a:t>
            </a:r>
            <a:r>
              <a:rPr lang="en-US" sz="1600" dirty="0" err="1">
                <a:solidFill>
                  <a:srgbClr val="E6E6E6"/>
                </a:solidFill>
                <a:latin typeface="Tomorrow" panose="020B0604020202020204" charset="0"/>
                <a:ea typeface="Poppins"/>
                <a:cs typeface="Poppins"/>
                <a:sym typeface="Poppins"/>
              </a:rPr>
              <a:t>aquisição</a:t>
            </a:r>
            <a:r>
              <a:rPr lang="en-US" sz="1600" dirty="0">
                <a:solidFill>
                  <a:srgbClr val="E6E6E6"/>
                </a:solidFill>
                <a:latin typeface="Tomorrow" panose="020B0604020202020204" charset="0"/>
                <a:ea typeface="Poppins"/>
                <a:cs typeface="Poppins"/>
                <a:sym typeface="Poppins"/>
              </a:rPr>
              <a:t>.</a:t>
            </a:r>
            <a:endParaRPr sz="1100" dirty="0">
              <a:solidFill>
                <a:schemeClr val="dk1"/>
              </a:solidFill>
              <a:latin typeface="Tomorrow" panose="020B0604020202020204" charset="0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126;p4">
            <a:extLst>
              <a:ext uri="{FF2B5EF4-FFF2-40B4-BE49-F238E27FC236}">
                <a16:creationId xmlns:a16="http://schemas.microsoft.com/office/drawing/2014/main" id="{C2A111D5-0456-D8D2-A489-A539A10CB208}"/>
              </a:ext>
            </a:extLst>
          </p:cNvPr>
          <p:cNvSpPr txBox="1"/>
          <p:nvPr/>
        </p:nvSpPr>
        <p:spPr>
          <a:xfrm>
            <a:off x="5372100" y="5588000"/>
            <a:ext cx="101600" cy="2667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E6E6E6"/>
                </a:solidFill>
                <a:latin typeface="Poppins"/>
                <a:ea typeface="Poppins"/>
                <a:cs typeface="Poppins"/>
                <a:sym typeface="Poppins"/>
              </a:rPr>
              <a:t>2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127;p4">
            <a:extLst>
              <a:ext uri="{FF2B5EF4-FFF2-40B4-BE49-F238E27FC236}">
                <a16:creationId xmlns:a16="http://schemas.microsoft.com/office/drawing/2014/main" id="{6EFEFF7C-624B-586C-C8B2-C214D87E0AC8}"/>
              </a:ext>
            </a:extLst>
          </p:cNvPr>
          <p:cNvSpPr txBox="1"/>
          <p:nvPr/>
        </p:nvSpPr>
        <p:spPr>
          <a:xfrm>
            <a:off x="7734300" y="5524500"/>
            <a:ext cx="8496300" cy="914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150000"/>
              </a:lnSpc>
            </a:pPr>
            <a:r>
              <a:rPr lang="en-US" sz="1600" dirty="0" err="1">
                <a:solidFill>
                  <a:srgbClr val="E6E6E6"/>
                </a:solidFill>
                <a:latin typeface="Tomorrow" panose="020B0604020202020204" charset="0"/>
                <a:ea typeface="Poppins"/>
                <a:cs typeface="Poppins"/>
                <a:sym typeface="Poppins"/>
              </a:rPr>
              <a:t>Nosso</a:t>
            </a:r>
            <a:r>
              <a:rPr lang="en-US" sz="1600" dirty="0">
                <a:solidFill>
                  <a:srgbClr val="E6E6E6"/>
                </a:solidFill>
                <a:latin typeface="Tomorrow" panose="020B0604020202020204" charset="0"/>
                <a:ea typeface="Poppins"/>
                <a:cs typeface="Poppins"/>
                <a:sym typeface="Poppins"/>
              </a:rPr>
              <a:t> </a:t>
            </a:r>
            <a:r>
              <a:rPr lang="en-US" sz="1600" dirty="0" err="1">
                <a:solidFill>
                  <a:srgbClr val="E6E6E6"/>
                </a:solidFill>
                <a:latin typeface="Tomorrow" panose="020B0604020202020204" charset="0"/>
                <a:ea typeface="Poppins"/>
                <a:cs typeface="Poppins"/>
                <a:sym typeface="Poppins"/>
              </a:rPr>
              <a:t>planejamento</a:t>
            </a:r>
            <a:r>
              <a:rPr lang="en-US" sz="1600" dirty="0">
                <a:solidFill>
                  <a:srgbClr val="E6E6E6"/>
                </a:solidFill>
                <a:latin typeface="Tomorrow" panose="020B0604020202020204" charset="0"/>
                <a:ea typeface="Poppins"/>
                <a:cs typeface="Poppins"/>
                <a:sym typeface="Poppins"/>
              </a:rPr>
              <a:t> </a:t>
            </a:r>
            <a:r>
              <a:rPr lang="en-US" sz="1600" dirty="0" err="1">
                <a:solidFill>
                  <a:srgbClr val="E6E6E6"/>
                </a:solidFill>
                <a:latin typeface="Tomorrow" panose="020B0604020202020204" charset="0"/>
                <a:ea typeface="Poppins"/>
                <a:cs typeface="Poppins"/>
                <a:sym typeface="Poppins"/>
              </a:rPr>
              <a:t>prevê</a:t>
            </a:r>
            <a:r>
              <a:rPr lang="en-US" sz="1600" dirty="0">
                <a:solidFill>
                  <a:srgbClr val="E6E6E6"/>
                </a:solidFill>
                <a:latin typeface="Tomorrow" panose="020B0604020202020204" charset="0"/>
                <a:ea typeface="Poppins"/>
                <a:cs typeface="Poppins"/>
                <a:sym typeface="Poppins"/>
              </a:rPr>
              <a:t> a </a:t>
            </a:r>
            <a:r>
              <a:rPr lang="en-US" sz="1600" dirty="0" err="1">
                <a:solidFill>
                  <a:srgbClr val="E6E6E6"/>
                </a:solidFill>
                <a:latin typeface="Tomorrow" panose="020B0604020202020204" charset="0"/>
                <a:ea typeface="Poppins"/>
                <a:cs typeface="Poppins"/>
                <a:sym typeface="Poppins"/>
              </a:rPr>
              <a:t>formação</a:t>
            </a:r>
            <a:r>
              <a:rPr lang="en-US" sz="1600" dirty="0">
                <a:solidFill>
                  <a:srgbClr val="E6E6E6"/>
                </a:solidFill>
                <a:latin typeface="Tomorrow" panose="020B0604020202020204" charset="0"/>
                <a:ea typeface="Poppins"/>
                <a:cs typeface="Poppins"/>
                <a:sym typeface="Poppins"/>
              </a:rPr>
              <a:t> de </a:t>
            </a:r>
            <a:r>
              <a:rPr lang="en-US" sz="1600" dirty="0" err="1">
                <a:solidFill>
                  <a:srgbClr val="E6E6E6"/>
                </a:solidFill>
                <a:latin typeface="Tomorrow" panose="020B0604020202020204" charset="0"/>
                <a:ea typeface="Poppins"/>
                <a:cs typeface="Poppins"/>
                <a:sym typeface="Poppins"/>
              </a:rPr>
              <a:t>parcerias</a:t>
            </a:r>
            <a:r>
              <a:rPr lang="en-US" sz="1600" dirty="0">
                <a:solidFill>
                  <a:srgbClr val="E6E6E6"/>
                </a:solidFill>
                <a:latin typeface="Tomorrow" panose="020B0604020202020204" charset="0"/>
                <a:ea typeface="Poppins"/>
                <a:cs typeface="Poppins"/>
                <a:sym typeface="Poppins"/>
              </a:rPr>
              <a:t> com </a:t>
            </a:r>
            <a:r>
              <a:rPr lang="en-US" sz="1600" dirty="0" err="1">
                <a:solidFill>
                  <a:srgbClr val="E6E6E6"/>
                </a:solidFill>
                <a:latin typeface="Tomorrow" panose="020B0604020202020204" charset="0"/>
                <a:ea typeface="Poppins"/>
                <a:cs typeface="Poppins"/>
                <a:sym typeface="Poppins"/>
              </a:rPr>
              <a:t>escritórios</a:t>
            </a:r>
            <a:r>
              <a:rPr lang="en-US" sz="1600" dirty="0">
                <a:solidFill>
                  <a:srgbClr val="E6E6E6"/>
                </a:solidFill>
                <a:latin typeface="Tomorrow" panose="020B0604020202020204" charset="0"/>
                <a:ea typeface="Poppins"/>
                <a:cs typeface="Poppins"/>
                <a:sym typeface="Poppins"/>
              </a:rPr>
              <a:t> </a:t>
            </a:r>
            <a:r>
              <a:rPr lang="en-US" sz="1600" dirty="0" err="1">
                <a:solidFill>
                  <a:srgbClr val="E6E6E6"/>
                </a:solidFill>
                <a:latin typeface="Tomorrow" panose="020B0604020202020204" charset="0"/>
                <a:ea typeface="Poppins"/>
                <a:cs typeface="Poppins"/>
                <a:sym typeface="Poppins"/>
              </a:rPr>
              <a:t>contábeis</a:t>
            </a:r>
            <a:r>
              <a:rPr lang="en-US" sz="1600" dirty="0">
                <a:solidFill>
                  <a:srgbClr val="E6E6E6"/>
                </a:solidFill>
                <a:latin typeface="Tomorrow" panose="020B0604020202020204" charset="0"/>
                <a:ea typeface="Poppins"/>
                <a:cs typeface="Poppins"/>
                <a:sym typeface="Poppins"/>
              </a:rPr>
              <a:t> </a:t>
            </a:r>
            <a:r>
              <a:rPr lang="en-US" sz="1600" dirty="0" err="1">
                <a:solidFill>
                  <a:srgbClr val="E6E6E6"/>
                </a:solidFill>
                <a:latin typeface="Tomorrow" panose="020B0604020202020204" charset="0"/>
                <a:ea typeface="Poppins"/>
                <a:cs typeface="Poppins"/>
                <a:sym typeface="Poppins"/>
              </a:rPr>
              <a:t>focados</a:t>
            </a:r>
            <a:r>
              <a:rPr lang="en-US" sz="1600" dirty="0">
                <a:solidFill>
                  <a:srgbClr val="E6E6E6"/>
                </a:solidFill>
                <a:latin typeface="Tomorrow" panose="020B0604020202020204" charset="0"/>
                <a:ea typeface="Poppins"/>
                <a:cs typeface="Poppins"/>
                <a:sym typeface="Poppins"/>
              </a:rPr>
              <a:t> no </a:t>
            </a:r>
            <a:r>
              <a:rPr lang="en-US" sz="1600" dirty="0" err="1">
                <a:solidFill>
                  <a:srgbClr val="E6E6E6"/>
                </a:solidFill>
                <a:latin typeface="Tomorrow" panose="020B0604020202020204" charset="0"/>
                <a:ea typeface="Poppins"/>
                <a:cs typeface="Poppins"/>
                <a:sym typeface="Poppins"/>
              </a:rPr>
              <a:t>médio</a:t>
            </a:r>
            <a:r>
              <a:rPr lang="en-US" sz="1600" dirty="0">
                <a:solidFill>
                  <a:srgbClr val="E6E6E6"/>
                </a:solidFill>
                <a:latin typeface="Tomorrow" panose="020B0604020202020204" charset="0"/>
                <a:ea typeface="Poppins"/>
                <a:cs typeface="Poppins"/>
                <a:sym typeface="Poppins"/>
              </a:rPr>
              <a:t> </a:t>
            </a:r>
            <a:r>
              <a:rPr lang="en-US" sz="1600" dirty="0" err="1">
                <a:solidFill>
                  <a:srgbClr val="E6E6E6"/>
                </a:solidFill>
                <a:latin typeface="Tomorrow" panose="020B0604020202020204" charset="0"/>
                <a:ea typeface="Poppins"/>
                <a:cs typeface="Poppins"/>
                <a:sym typeface="Poppins"/>
              </a:rPr>
              <a:t>varejo</a:t>
            </a:r>
            <a:r>
              <a:rPr lang="en-US" sz="1600" dirty="0">
                <a:solidFill>
                  <a:srgbClr val="E6E6E6"/>
                </a:solidFill>
                <a:latin typeface="Tomorrow" panose="020B0604020202020204" charset="0"/>
                <a:ea typeface="Poppins"/>
                <a:cs typeface="Poppins"/>
                <a:sym typeface="Poppins"/>
              </a:rPr>
              <a:t> e com </a:t>
            </a:r>
            <a:r>
              <a:rPr lang="en-US" sz="1600" dirty="0" err="1">
                <a:solidFill>
                  <a:srgbClr val="E6E6E6"/>
                </a:solidFill>
                <a:latin typeface="Tomorrow" panose="020B0604020202020204" charset="0"/>
                <a:ea typeface="Poppins"/>
                <a:cs typeface="Poppins"/>
                <a:sym typeface="Poppins"/>
              </a:rPr>
              <a:t>associações</a:t>
            </a:r>
            <a:r>
              <a:rPr lang="en-US" sz="1600" dirty="0">
                <a:solidFill>
                  <a:srgbClr val="E6E6E6"/>
                </a:solidFill>
                <a:latin typeface="Tomorrow" panose="020B0604020202020204" charset="0"/>
                <a:ea typeface="Poppins"/>
                <a:cs typeface="Poppins"/>
                <a:sym typeface="Poppins"/>
              </a:rPr>
              <a:t> de </a:t>
            </a:r>
            <a:r>
              <a:rPr lang="en-US" sz="1600" dirty="0" err="1">
                <a:solidFill>
                  <a:srgbClr val="E6E6E6"/>
                </a:solidFill>
                <a:latin typeface="Tomorrow" panose="020B0604020202020204" charset="0"/>
                <a:ea typeface="Poppins"/>
                <a:cs typeface="Poppins"/>
                <a:sym typeface="Poppins"/>
              </a:rPr>
              <a:t>classe</a:t>
            </a:r>
            <a:r>
              <a:rPr lang="en-US" sz="1600" dirty="0">
                <a:solidFill>
                  <a:srgbClr val="E6E6E6"/>
                </a:solidFill>
                <a:latin typeface="Tomorrow" panose="020B0604020202020204" charset="0"/>
                <a:ea typeface="Poppins"/>
                <a:cs typeface="Poppins"/>
                <a:sym typeface="Poppins"/>
              </a:rPr>
              <a:t> do </a:t>
            </a:r>
            <a:r>
              <a:rPr lang="en-US" sz="1600" dirty="0" err="1">
                <a:solidFill>
                  <a:srgbClr val="E6E6E6"/>
                </a:solidFill>
                <a:latin typeface="Tomorrow" panose="020B0604020202020204" charset="0"/>
                <a:ea typeface="Poppins"/>
                <a:cs typeface="Poppins"/>
                <a:sym typeface="Poppins"/>
              </a:rPr>
              <a:t>comércio</a:t>
            </a:r>
            <a:r>
              <a:rPr lang="en-US" sz="1600" dirty="0">
                <a:solidFill>
                  <a:srgbClr val="E6E6E6"/>
                </a:solidFill>
                <a:latin typeface="Tomorrow" panose="020B0604020202020204" charset="0"/>
                <a:ea typeface="Poppins"/>
                <a:cs typeface="Poppins"/>
                <a:sym typeface="Poppins"/>
              </a:rPr>
              <a:t> </a:t>
            </a:r>
            <a:r>
              <a:rPr lang="en-US" sz="1600" dirty="0" err="1">
                <a:solidFill>
                  <a:srgbClr val="E6E6E6"/>
                </a:solidFill>
                <a:latin typeface="Tomorrow" panose="020B0604020202020204" charset="0"/>
                <a:ea typeface="Poppins"/>
                <a:cs typeface="Poppins"/>
                <a:sym typeface="Poppins"/>
              </a:rPr>
              <a:t>varejista</a:t>
            </a:r>
            <a:r>
              <a:rPr lang="en-US" sz="1600" dirty="0">
                <a:solidFill>
                  <a:srgbClr val="E6E6E6"/>
                </a:solidFill>
                <a:latin typeface="Tomorrow" panose="020B0604020202020204" charset="0"/>
                <a:ea typeface="Poppins"/>
                <a:cs typeface="Poppins"/>
                <a:sym typeface="Poppins"/>
              </a:rPr>
              <a:t>, </a:t>
            </a:r>
            <a:r>
              <a:rPr lang="en-US" sz="1600" dirty="0" err="1">
                <a:solidFill>
                  <a:srgbClr val="E6E6E6"/>
                </a:solidFill>
                <a:latin typeface="Tomorrow" panose="020B0604020202020204" charset="0"/>
                <a:ea typeface="Poppins"/>
                <a:cs typeface="Poppins"/>
                <a:sym typeface="Poppins"/>
              </a:rPr>
              <a:t>buscando</a:t>
            </a:r>
            <a:r>
              <a:rPr lang="en-US" sz="1600" dirty="0">
                <a:solidFill>
                  <a:srgbClr val="E6E6E6"/>
                </a:solidFill>
                <a:latin typeface="Tomorrow" panose="020B0604020202020204" charset="0"/>
                <a:ea typeface="Poppins"/>
                <a:cs typeface="Poppins"/>
                <a:sym typeface="Poppins"/>
              </a:rPr>
              <a:t> leads </a:t>
            </a:r>
            <a:r>
              <a:rPr lang="en-US" sz="1600" dirty="0" err="1">
                <a:solidFill>
                  <a:srgbClr val="E6E6E6"/>
                </a:solidFill>
                <a:latin typeface="Tomorrow" panose="020B0604020202020204" charset="0"/>
                <a:ea typeface="Poppins"/>
                <a:cs typeface="Poppins"/>
                <a:sym typeface="Poppins"/>
              </a:rPr>
              <a:t>qualificados</a:t>
            </a:r>
            <a:r>
              <a:rPr lang="en-US" sz="1600" dirty="0">
                <a:solidFill>
                  <a:srgbClr val="E6E6E6"/>
                </a:solidFill>
                <a:latin typeface="Tomorrow" panose="020B0604020202020204" charset="0"/>
                <a:ea typeface="Poppins"/>
                <a:cs typeface="Poppins"/>
                <a:sym typeface="Poppins"/>
              </a:rPr>
              <a:t> para a API OLDNEWS FISCAL.AI e </a:t>
            </a:r>
            <a:r>
              <a:rPr lang="en-US" sz="1600" dirty="0" err="1">
                <a:solidFill>
                  <a:srgbClr val="E6E6E6"/>
                </a:solidFill>
                <a:latin typeface="Tomorrow" panose="020B0604020202020204" charset="0"/>
                <a:ea typeface="Poppins"/>
                <a:cs typeface="Poppins"/>
                <a:sym typeface="Poppins"/>
              </a:rPr>
              <a:t>maior</a:t>
            </a:r>
            <a:r>
              <a:rPr lang="en-US" sz="1600" dirty="0">
                <a:solidFill>
                  <a:srgbClr val="E6E6E6"/>
                </a:solidFill>
                <a:latin typeface="Tomorrow" panose="020B0604020202020204" charset="0"/>
                <a:ea typeface="Poppins"/>
                <a:cs typeface="Poppins"/>
                <a:sym typeface="Poppins"/>
              </a:rPr>
              <a:t> </a:t>
            </a:r>
            <a:r>
              <a:rPr lang="en-US" sz="1600" dirty="0" err="1">
                <a:solidFill>
                  <a:srgbClr val="E6E6E6"/>
                </a:solidFill>
                <a:latin typeface="Tomorrow" panose="020B0604020202020204" charset="0"/>
                <a:ea typeface="Poppins"/>
                <a:cs typeface="Poppins"/>
                <a:sym typeface="Poppins"/>
              </a:rPr>
              <a:t>penetração</a:t>
            </a:r>
            <a:r>
              <a:rPr lang="en-US" sz="1600" dirty="0">
                <a:solidFill>
                  <a:srgbClr val="E6E6E6"/>
                </a:solidFill>
                <a:latin typeface="Tomorrow" panose="020B0604020202020204" charset="0"/>
                <a:ea typeface="Poppins"/>
                <a:cs typeface="Poppins"/>
                <a:sym typeface="Poppins"/>
              </a:rPr>
              <a:t> no mercado.</a:t>
            </a:r>
            <a:endParaRPr sz="1100" dirty="0">
              <a:solidFill>
                <a:schemeClr val="dk1"/>
              </a:solidFill>
              <a:latin typeface="Tomorrow" panose="020B0604020202020204" charset="0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128;p4">
            <a:extLst>
              <a:ext uri="{FF2B5EF4-FFF2-40B4-BE49-F238E27FC236}">
                <a16:creationId xmlns:a16="http://schemas.microsoft.com/office/drawing/2014/main" id="{13D9AC4A-EDFC-80B7-93E7-9E8BB13ADFF1}"/>
              </a:ext>
            </a:extLst>
          </p:cNvPr>
          <p:cNvSpPr txBox="1"/>
          <p:nvPr/>
        </p:nvSpPr>
        <p:spPr>
          <a:xfrm>
            <a:off x="5372100" y="7493000"/>
            <a:ext cx="101600" cy="2667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E6E6E6"/>
                </a:solidFill>
                <a:latin typeface="Poppins"/>
                <a:ea typeface="Poppins"/>
                <a:cs typeface="Poppins"/>
                <a:sym typeface="Poppins"/>
              </a:rPr>
              <a:t>3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129;p4">
            <a:extLst>
              <a:ext uri="{FF2B5EF4-FFF2-40B4-BE49-F238E27FC236}">
                <a16:creationId xmlns:a16="http://schemas.microsoft.com/office/drawing/2014/main" id="{DDF3C016-6949-CAD3-6E79-71FBCBED3AC9}"/>
              </a:ext>
            </a:extLst>
          </p:cNvPr>
          <p:cNvSpPr txBox="1"/>
          <p:nvPr/>
        </p:nvSpPr>
        <p:spPr>
          <a:xfrm>
            <a:off x="6692900" y="7302500"/>
            <a:ext cx="7937500" cy="11176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E6E6E6"/>
                </a:solidFill>
                <a:latin typeface="Tomorrow" panose="020B0604020202020204" charset="0"/>
                <a:ea typeface="Poppins"/>
                <a:cs typeface="Poppins"/>
                <a:sym typeface="Poppins"/>
              </a:rPr>
              <a:t>A </a:t>
            </a:r>
            <a:r>
              <a:rPr lang="en-US" sz="1600" dirty="0" err="1">
                <a:solidFill>
                  <a:srgbClr val="E6E6E6"/>
                </a:solidFill>
                <a:latin typeface="Tomorrow" panose="020B0604020202020204" charset="0"/>
                <a:ea typeface="Poppins"/>
                <a:cs typeface="Poppins"/>
                <a:sym typeface="Poppins"/>
              </a:rPr>
              <a:t>estratégia</a:t>
            </a:r>
            <a:r>
              <a:rPr lang="en-US" sz="1600" dirty="0">
                <a:solidFill>
                  <a:srgbClr val="E6E6E6"/>
                </a:solidFill>
                <a:latin typeface="Tomorrow" panose="020B0604020202020204" charset="0"/>
                <a:ea typeface="Poppins"/>
                <a:cs typeface="Poppins"/>
                <a:sym typeface="Poppins"/>
              </a:rPr>
              <a:t> de </a:t>
            </a:r>
            <a:r>
              <a:rPr lang="en-US" sz="1600" dirty="0" err="1">
                <a:solidFill>
                  <a:srgbClr val="E6E6E6"/>
                </a:solidFill>
                <a:latin typeface="Tomorrow" panose="020B0604020202020204" charset="0"/>
                <a:ea typeface="Poppins"/>
                <a:cs typeface="Poppins"/>
                <a:sym typeface="Poppins"/>
              </a:rPr>
              <a:t>crescimento</a:t>
            </a:r>
            <a:r>
              <a:rPr lang="en-US" sz="1600" dirty="0">
                <a:solidFill>
                  <a:srgbClr val="E6E6E6"/>
                </a:solidFill>
                <a:latin typeface="Tomorrow" panose="020B0604020202020204" charset="0"/>
                <a:ea typeface="Poppins"/>
                <a:cs typeface="Poppins"/>
                <a:sym typeface="Poppins"/>
              </a:rPr>
              <a:t> </a:t>
            </a:r>
            <a:r>
              <a:rPr lang="en-US" sz="1600" dirty="0" err="1">
                <a:solidFill>
                  <a:srgbClr val="E6E6E6"/>
                </a:solidFill>
                <a:latin typeface="Tomorrow" panose="020B0604020202020204" charset="0"/>
                <a:ea typeface="Poppins"/>
                <a:cs typeface="Poppins"/>
                <a:sym typeface="Poppins"/>
              </a:rPr>
              <a:t>prevê</a:t>
            </a:r>
            <a:r>
              <a:rPr lang="en-US" sz="1600" dirty="0">
                <a:solidFill>
                  <a:srgbClr val="E6E6E6"/>
                </a:solidFill>
                <a:latin typeface="Tomorrow" panose="020B0604020202020204" charset="0"/>
                <a:ea typeface="Poppins"/>
                <a:cs typeface="Poppins"/>
                <a:sym typeface="Poppins"/>
              </a:rPr>
              <a:t> a </a:t>
            </a:r>
            <a:r>
              <a:rPr lang="en-US" sz="1600" dirty="0" err="1">
                <a:solidFill>
                  <a:srgbClr val="E6E6E6"/>
                </a:solidFill>
                <a:latin typeface="Tomorrow" panose="020B0604020202020204" charset="0"/>
                <a:ea typeface="Poppins"/>
                <a:cs typeface="Poppins"/>
                <a:sym typeface="Poppins"/>
              </a:rPr>
              <a:t>firmação</a:t>
            </a:r>
            <a:r>
              <a:rPr lang="en-US" sz="1600" dirty="0">
                <a:solidFill>
                  <a:srgbClr val="E6E6E6"/>
                </a:solidFill>
                <a:latin typeface="Tomorrow" panose="020B0604020202020204" charset="0"/>
                <a:ea typeface="Poppins"/>
                <a:cs typeface="Poppins"/>
                <a:sym typeface="Poppins"/>
              </a:rPr>
              <a:t> de </a:t>
            </a:r>
            <a:r>
              <a:rPr lang="en-US" sz="1600" dirty="0" err="1">
                <a:solidFill>
                  <a:srgbClr val="E6E6E6"/>
                </a:solidFill>
                <a:latin typeface="Tomorrow" panose="020B0604020202020204" charset="0"/>
                <a:ea typeface="Poppins"/>
                <a:cs typeface="Poppins"/>
                <a:sym typeface="Poppins"/>
              </a:rPr>
              <a:t>novas</a:t>
            </a:r>
            <a:r>
              <a:rPr lang="en-US" sz="1600" dirty="0">
                <a:solidFill>
                  <a:srgbClr val="E6E6E6"/>
                </a:solidFill>
                <a:latin typeface="Tomorrow" panose="020B0604020202020204" charset="0"/>
                <a:ea typeface="Poppins"/>
                <a:cs typeface="Poppins"/>
                <a:sym typeface="Poppins"/>
              </a:rPr>
              <a:t> </a:t>
            </a:r>
            <a:r>
              <a:rPr lang="en-US" sz="1600" dirty="0" err="1">
                <a:solidFill>
                  <a:srgbClr val="E6E6E6"/>
                </a:solidFill>
                <a:latin typeface="Tomorrow" panose="020B0604020202020204" charset="0"/>
                <a:ea typeface="Poppins"/>
                <a:cs typeface="Poppins"/>
                <a:sym typeface="Poppins"/>
              </a:rPr>
              <a:t>parcerias</a:t>
            </a:r>
            <a:r>
              <a:rPr lang="en-US" sz="1600" dirty="0">
                <a:solidFill>
                  <a:srgbClr val="E6E6E6"/>
                </a:solidFill>
                <a:latin typeface="Tomorrow" panose="020B0604020202020204" charset="0"/>
                <a:ea typeface="Poppins"/>
                <a:cs typeface="Poppins"/>
                <a:sym typeface="Poppins"/>
              </a:rPr>
              <a:t> </a:t>
            </a:r>
            <a:r>
              <a:rPr lang="en-US" sz="1600" dirty="0" err="1">
                <a:solidFill>
                  <a:srgbClr val="E6E6E6"/>
                </a:solidFill>
                <a:latin typeface="Tomorrow" panose="020B0604020202020204" charset="0"/>
                <a:ea typeface="Poppins"/>
                <a:cs typeface="Poppins"/>
                <a:sym typeface="Poppins"/>
              </a:rPr>
              <a:t>estratégicas</a:t>
            </a:r>
            <a:r>
              <a:rPr lang="en-US" sz="1600" dirty="0">
                <a:solidFill>
                  <a:srgbClr val="E6E6E6"/>
                </a:solidFill>
                <a:latin typeface="Tomorrow" panose="020B0604020202020204" charset="0"/>
                <a:ea typeface="Poppins"/>
                <a:cs typeface="Poppins"/>
                <a:sym typeface="Poppins"/>
              </a:rPr>
              <a:t>, </a:t>
            </a:r>
            <a:r>
              <a:rPr lang="en-US" sz="1600" dirty="0" err="1">
                <a:solidFill>
                  <a:srgbClr val="E6E6E6"/>
                </a:solidFill>
                <a:latin typeface="Tomorrow" panose="020B0604020202020204" charset="0"/>
                <a:ea typeface="Poppins"/>
                <a:cs typeface="Poppins"/>
                <a:sym typeface="Poppins"/>
              </a:rPr>
              <a:t>campanhas</a:t>
            </a:r>
            <a:r>
              <a:rPr lang="en-US" sz="1600" dirty="0">
                <a:solidFill>
                  <a:srgbClr val="E6E6E6"/>
                </a:solidFill>
                <a:latin typeface="Tomorrow" panose="020B0604020202020204" charset="0"/>
                <a:ea typeface="Poppins"/>
                <a:cs typeface="Poppins"/>
                <a:sym typeface="Poppins"/>
              </a:rPr>
              <a:t> </a:t>
            </a:r>
            <a:r>
              <a:rPr lang="en-US" sz="1600" dirty="0" err="1">
                <a:solidFill>
                  <a:srgbClr val="E6E6E6"/>
                </a:solidFill>
                <a:latin typeface="Tomorrow" panose="020B0604020202020204" charset="0"/>
                <a:ea typeface="Poppins"/>
                <a:cs typeface="Poppins"/>
                <a:sym typeface="Poppins"/>
              </a:rPr>
              <a:t>dirigidas</a:t>
            </a:r>
            <a:r>
              <a:rPr lang="en-US" sz="1600" dirty="0">
                <a:solidFill>
                  <a:srgbClr val="E6E6E6"/>
                </a:solidFill>
                <a:latin typeface="Tomorrow" panose="020B0604020202020204" charset="0"/>
                <a:ea typeface="Poppins"/>
                <a:cs typeface="Poppins"/>
                <a:sym typeface="Poppins"/>
              </a:rPr>
              <a:t> para</a:t>
            </a:r>
            <a:r>
              <a:rPr lang="en-US" sz="1600" i="1" dirty="0">
                <a:solidFill>
                  <a:srgbClr val="E6E6E6"/>
                </a:solidFill>
                <a:latin typeface="Tomorrow" panose="020B0604020202020204" charset="0"/>
                <a:ea typeface="Poppins"/>
                <a:cs typeface="Poppins"/>
                <a:sym typeface="Poppins"/>
              </a:rPr>
              <a:t> heavy users </a:t>
            </a:r>
            <a:r>
              <a:rPr lang="en-US" sz="1600" dirty="0">
                <a:solidFill>
                  <a:srgbClr val="E6E6E6"/>
                </a:solidFill>
                <a:latin typeface="Tomorrow" panose="020B0604020202020204" charset="0"/>
                <a:ea typeface="Poppins"/>
                <a:cs typeface="Poppins"/>
                <a:sym typeface="Poppins"/>
              </a:rPr>
              <a:t>e </a:t>
            </a:r>
            <a:r>
              <a:rPr lang="en-US" sz="1600" dirty="0" err="1">
                <a:solidFill>
                  <a:srgbClr val="E6E6E6"/>
                </a:solidFill>
                <a:latin typeface="Tomorrow" panose="020B0604020202020204" charset="0"/>
                <a:ea typeface="Poppins"/>
                <a:cs typeface="Poppins"/>
                <a:sym typeface="Poppins"/>
              </a:rPr>
              <a:t>esforços</a:t>
            </a:r>
            <a:r>
              <a:rPr lang="en-US" sz="1600" dirty="0">
                <a:solidFill>
                  <a:srgbClr val="E6E6E6"/>
                </a:solidFill>
                <a:latin typeface="Tomorrow" panose="020B0604020202020204" charset="0"/>
                <a:ea typeface="Poppins"/>
                <a:cs typeface="Poppins"/>
                <a:sym typeface="Poppins"/>
              </a:rPr>
              <a:t> de </a:t>
            </a:r>
            <a:r>
              <a:rPr lang="en-US" sz="1600" dirty="0" err="1">
                <a:solidFill>
                  <a:srgbClr val="E6E6E6"/>
                </a:solidFill>
                <a:latin typeface="Tomorrow" panose="020B0604020202020204" charset="0"/>
                <a:ea typeface="Poppins"/>
                <a:cs typeface="Poppins"/>
                <a:sym typeface="Poppins"/>
              </a:rPr>
              <a:t>venda</a:t>
            </a:r>
            <a:r>
              <a:rPr lang="en-US" sz="1600" dirty="0">
                <a:solidFill>
                  <a:srgbClr val="E6E6E6"/>
                </a:solidFill>
                <a:latin typeface="Tomorrow" panose="020B0604020202020204" charset="0"/>
                <a:ea typeface="Poppins"/>
                <a:cs typeface="Poppins"/>
                <a:sym typeface="Poppins"/>
              </a:rPr>
              <a:t> para  </a:t>
            </a:r>
            <a:r>
              <a:rPr lang="en-US" sz="1600" dirty="0" err="1">
                <a:solidFill>
                  <a:srgbClr val="E6E6E6"/>
                </a:solidFill>
                <a:latin typeface="Tomorrow" panose="020B0604020202020204" charset="0"/>
                <a:ea typeface="Poppins"/>
                <a:cs typeface="Poppins"/>
                <a:sym typeface="Poppins"/>
              </a:rPr>
              <a:t>atingimento</a:t>
            </a:r>
            <a:r>
              <a:rPr lang="en-US" sz="1600" dirty="0">
                <a:solidFill>
                  <a:srgbClr val="E6E6E6"/>
                </a:solidFill>
                <a:latin typeface="Tomorrow" panose="020B0604020202020204" charset="0"/>
                <a:ea typeface="Poppins"/>
                <a:cs typeface="Poppins"/>
                <a:sym typeface="Poppins"/>
              </a:rPr>
              <a:t> de </a:t>
            </a:r>
            <a:r>
              <a:rPr lang="en-US" sz="1600" dirty="0" err="1">
                <a:solidFill>
                  <a:srgbClr val="E6E6E6"/>
                </a:solidFill>
                <a:latin typeface="Tomorrow" panose="020B0604020202020204" charset="0"/>
                <a:ea typeface="Poppins"/>
                <a:cs typeface="Poppins"/>
                <a:sym typeface="Poppins"/>
              </a:rPr>
              <a:t>escala</a:t>
            </a:r>
            <a:r>
              <a:rPr lang="en-US" sz="1600" dirty="0">
                <a:solidFill>
                  <a:srgbClr val="E6E6E6"/>
                </a:solidFill>
                <a:latin typeface="Tomorrow" panose="020B0604020202020204" charset="0"/>
                <a:ea typeface="Poppins"/>
                <a:cs typeface="Poppins"/>
                <a:sym typeface="Poppins"/>
              </a:rPr>
              <a:t> da </a:t>
            </a:r>
            <a:r>
              <a:rPr lang="en-US" sz="1600" dirty="0" err="1">
                <a:solidFill>
                  <a:srgbClr val="E6E6E6"/>
                </a:solidFill>
                <a:latin typeface="Tomorrow" panose="020B0604020202020204" charset="0"/>
                <a:ea typeface="Poppins"/>
                <a:cs typeface="Poppins"/>
                <a:sym typeface="Poppins"/>
              </a:rPr>
              <a:t>solução</a:t>
            </a:r>
            <a:r>
              <a:rPr lang="en-US" sz="1600" dirty="0">
                <a:solidFill>
                  <a:srgbClr val="E6E6E6"/>
                </a:solidFill>
                <a:latin typeface="Tomorrow" panose="020B0604020202020204" charset="0"/>
                <a:ea typeface="Poppins"/>
                <a:cs typeface="Poppins"/>
                <a:sym typeface="Poppins"/>
              </a:rPr>
              <a:t>.</a:t>
            </a:r>
            <a:endParaRPr sz="1100" dirty="0">
              <a:solidFill>
                <a:schemeClr val="dk1"/>
              </a:solidFill>
              <a:latin typeface="Tomorrow" panose="020B0604020202020204" charset="0"/>
              <a:ea typeface="Calibri"/>
              <a:cs typeface="Calibri"/>
              <a:sym typeface="Calibri"/>
            </a:endParaRPr>
          </a:p>
        </p:txBody>
      </p:sp>
      <p:sp>
        <p:nvSpPr>
          <p:cNvPr id="28" name="TextBox 10">
            <a:extLst>
              <a:ext uri="{FF2B5EF4-FFF2-40B4-BE49-F238E27FC236}">
                <a16:creationId xmlns:a16="http://schemas.microsoft.com/office/drawing/2014/main" id="{101AF14A-0E30-C5E1-EAD4-ED925A09EAA2}"/>
              </a:ext>
            </a:extLst>
          </p:cNvPr>
          <p:cNvSpPr txBox="1"/>
          <p:nvPr/>
        </p:nvSpPr>
        <p:spPr>
          <a:xfrm>
            <a:off x="2743200" y="1333500"/>
            <a:ext cx="8280400" cy="7405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678"/>
              </a:lnSpc>
            </a:pPr>
            <a:r>
              <a:rPr lang="en-US" sz="3800" spc="-733" dirty="0" err="1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Estratégia</a:t>
            </a:r>
            <a:r>
              <a:rPr lang="en-US" sz="3800" spc="-733" dirty="0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 de </a:t>
            </a:r>
            <a:r>
              <a:rPr lang="en-US" sz="3800" spc="-733" dirty="0" err="1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crescimento</a:t>
            </a:r>
            <a:endParaRPr lang="en-US" sz="3800" spc="-733" dirty="0">
              <a:solidFill>
                <a:srgbClr val="FFFFFF"/>
              </a:solidFill>
              <a:latin typeface="Mokoto"/>
              <a:ea typeface="Mokoto"/>
              <a:cs typeface="Mokoto"/>
              <a:sym typeface="Mokoto"/>
            </a:endParaRPr>
          </a:p>
        </p:txBody>
      </p:sp>
    </p:spTree>
    <p:extLst>
      <p:ext uri="{BB962C8B-B14F-4D97-AF65-F5344CB8AC3E}">
        <p14:creationId xmlns:p14="http://schemas.microsoft.com/office/powerpoint/2010/main" val="30466946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1A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9384414" y="4270606"/>
            <a:ext cx="2704528" cy="2704528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5080000" y="6350000"/>
                  </a:moveTo>
                  <a:lnTo>
                    <a:pt x="1270000" y="6350000"/>
                  </a:lnTo>
                  <a:cubicBezTo>
                    <a:pt x="568960" y="6350000"/>
                    <a:pt x="0" y="5781040"/>
                    <a:pt x="0" y="5080000"/>
                  </a:cubicBezTo>
                  <a:lnTo>
                    <a:pt x="0" y="1270000"/>
                  </a:lnTo>
                  <a:cubicBezTo>
                    <a:pt x="0" y="568960"/>
                    <a:pt x="568960" y="0"/>
                    <a:pt x="1270000" y="0"/>
                  </a:cubicBezTo>
                  <a:lnTo>
                    <a:pt x="5080000" y="0"/>
                  </a:lnTo>
                  <a:cubicBezTo>
                    <a:pt x="5781040" y="0"/>
                    <a:pt x="6350000" y="568960"/>
                    <a:pt x="6350000" y="1270000"/>
                  </a:cubicBezTo>
                  <a:lnTo>
                    <a:pt x="6350000" y="5080000"/>
                  </a:lnTo>
                  <a:cubicBezTo>
                    <a:pt x="6350000" y="5781040"/>
                    <a:pt x="5781040" y="6350000"/>
                    <a:pt x="5080000" y="6350000"/>
                  </a:cubicBezTo>
                  <a:close/>
                </a:path>
              </a:pathLst>
            </a:custGeom>
            <a:blipFill>
              <a:blip r:embed="rId2"/>
              <a:stretch>
                <a:fillRect t="-2896" b="-37350"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Freeform 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5080000" y="19050"/>
                  </a:moveTo>
                  <a:cubicBezTo>
                    <a:pt x="5769610" y="19050"/>
                    <a:pt x="6330950" y="580390"/>
                    <a:pt x="6330950" y="1270000"/>
                  </a:cubicBezTo>
                  <a:lnTo>
                    <a:pt x="6330950" y="5080000"/>
                  </a:lnTo>
                  <a:cubicBezTo>
                    <a:pt x="6330950" y="5769610"/>
                    <a:pt x="5769610" y="6330950"/>
                    <a:pt x="5080000" y="6330950"/>
                  </a:cubicBezTo>
                  <a:lnTo>
                    <a:pt x="1270000" y="6330950"/>
                  </a:lnTo>
                  <a:cubicBezTo>
                    <a:pt x="580390" y="6330950"/>
                    <a:pt x="19050" y="5769610"/>
                    <a:pt x="19050" y="5080000"/>
                  </a:cubicBezTo>
                  <a:lnTo>
                    <a:pt x="19050" y="1270000"/>
                  </a:lnTo>
                  <a:cubicBezTo>
                    <a:pt x="19050" y="580390"/>
                    <a:pt x="580390" y="19050"/>
                    <a:pt x="1270000" y="19050"/>
                  </a:cubicBezTo>
                  <a:lnTo>
                    <a:pt x="5080000" y="19050"/>
                  </a:lnTo>
                  <a:moveTo>
                    <a:pt x="5080000" y="0"/>
                  </a:moveTo>
                  <a:lnTo>
                    <a:pt x="1270000" y="0"/>
                  </a:lnTo>
                  <a:cubicBezTo>
                    <a:pt x="568960" y="0"/>
                    <a:pt x="0" y="568960"/>
                    <a:pt x="0" y="1270000"/>
                  </a:cubicBezTo>
                  <a:lnTo>
                    <a:pt x="0" y="5080000"/>
                  </a:lnTo>
                  <a:cubicBezTo>
                    <a:pt x="0" y="5781040"/>
                    <a:pt x="568960" y="6350000"/>
                    <a:pt x="1270000" y="6350000"/>
                  </a:cubicBezTo>
                  <a:lnTo>
                    <a:pt x="5080000" y="6350000"/>
                  </a:lnTo>
                  <a:cubicBezTo>
                    <a:pt x="5781040" y="6350000"/>
                    <a:pt x="6350000" y="5781040"/>
                    <a:pt x="6350000" y="5080000"/>
                  </a:cubicBezTo>
                  <a:lnTo>
                    <a:pt x="6350000" y="1270000"/>
                  </a:lnTo>
                  <a:cubicBezTo>
                    <a:pt x="6350000" y="568960"/>
                    <a:pt x="5781040" y="0"/>
                    <a:pt x="5080000" y="0"/>
                  </a:cubicBezTo>
                  <a:lnTo>
                    <a:pt x="5080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5815811" y="4270606"/>
            <a:ext cx="2704528" cy="2704528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5080000" y="6350000"/>
                  </a:moveTo>
                  <a:lnTo>
                    <a:pt x="1270000" y="6350000"/>
                  </a:lnTo>
                  <a:cubicBezTo>
                    <a:pt x="568960" y="6350000"/>
                    <a:pt x="0" y="5781040"/>
                    <a:pt x="0" y="5080000"/>
                  </a:cubicBezTo>
                  <a:lnTo>
                    <a:pt x="0" y="1270000"/>
                  </a:lnTo>
                  <a:cubicBezTo>
                    <a:pt x="0" y="568960"/>
                    <a:pt x="568960" y="0"/>
                    <a:pt x="1270000" y="0"/>
                  </a:cubicBezTo>
                  <a:lnTo>
                    <a:pt x="5080000" y="0"/>
                  </a:lnTo>
                  <a:cubicBezTo>
                    <a:pt x="5781040" y="0"/>
                    <a:pt x="6350000" y="568960"/>
                    <a:pt x="6350000" y="1270000"/>
                  </a:cubicBezTo>
                  <a:lnTo>
                    <a:pt x="6350000" y="5080000"/>
                  </a:lnTo>
                  <a:cubicBezTo>
                    <a:pt x="6350000" y="5781040"/>
                    <a:pt x="5781040" y="6350000"/>
                    <a:pt x="5080000" y="6350000"/>
                  </a:cubicBezTo>
                  <a:close/>
                </a:path>
              </a:pathLst>
            </a:custGeom>
            <a:blipFill>
              <a:blip r:embed="rId3"/>
              <a:stretch>
                <a:fillRect t="-12500" b="-12500"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5080000" y="19050"/>
                  </a:moveTo>
                  <a:cubicBezTo>
                    <a:pt x="5769610" y="19050"/>
                    <a:pt x="6330950" y="580390"/>
                    <a:pt x="6330950" y="1270000"/>
                  </a:cubicBezTo>
                  <a:lnTo>
                    <a:pt x="6330950" y="5080000"/>
                  </a:lnTo>
                  <a:cubicBezTo>
                    <a:pt x="6330950" y="5769610"/>
                    <a:pt x="5769610" y="6330950"/>
                    <a:pt x="5080000" y="6330950"/>
                  </a:cubicBezTo>
                  <a:lnTo>
                    <a:pt x="1270000" y="6330950"/>
                  </a:lnTo>
                  <a:cubicBezTo>
                    <a:pt x="580390" y="6330950"/>
                    <a:pt x="19050" y="5769610"/>
                    <a:pt x="19050" y="5080000"/>
                  </a:cubicBezTo>
                  <a:lnTo>
                    <a:pt x="19050" y="1270000"/>
                  </a:lnTo>
                  <a:cubicBezTo>
                    <a:pt x="19050" y="580390"/>
                    <a:pt x="580390" y="19050"/>
                    <a:pt x="1270000" y="19050"/>
                  </a:cubicBezTo>
                  <a:lnTo>
                    <a:pt x="5080000" y="19050"/>
                  </a:lnTo>
                  <a:moveTo>
                    <a:pt x="5080000" y="0"/>
                  </a:moveTo>
                  <a:lnTo>
                    <a:pt x="1270000" y="0"/>
                  </a:lnTo>
                  <a:cubicBezTo>
                    <a:pt x="568960" y="0"/>
                    <a:pt x="0" y="568960"/>
                    <a:pt x="0" y="1270000"/>
                  </a:cubicBezTo>
                  <a:lnTo>
                    <a:pt x="0" y="5080000"/>
                  </a:lnTo>
                  <a:cubicBezTo>
                    <a:pt x="0" y="5781040"/>
                    <a:pt x="568960" y="6350000"/>
                    <a:pt x="1270000" y="6350000"/>
                  </a:cubicBezTo>
                  <a:lnTo>
                    <a:pt x="5080000" y="6350000"/>
                  </a:lnTo>
                  <a:cubicBezTo>
                    <a:pt x="5781040" y="6350000"/>
                    <a:pt x="6350000" y="5781040"/>
                    <a:pt x="6350000" y="5080000"/>
                  </a:cubicBezTo>
                  <a:lnTo>
                    <a:pt x="6350000" y="1270000"/>
                  </a:lnTo>
                  <a:cubicBezTo>
                    <a:pt x="6350000" y="568960"/>
                    <a:pt x="5781040" y="0"/>
                    <a:pt x="5080000" y="0"/>
                  </a:cubicBezTo>
                  <a:lnTo>
                    <a:pt x="5080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8" name="Freeform 8"/>
          <p:cNvSpPr/>
          <p:nvPr/>
        </p:nvSpPr>
        <p:spPr>
          <a:xfrm>
            <a:off x="-4292574" y="-2256106"/>
            <a:ext cx="9616419" cy="7028728"/>
          </a:xfrm>
          <a:custGeom>
            <a:avLst/>
            <a:gdLst/>
            <a:ahLst/>
            <a:cxnLst/>
            <a:rect l="l" t="t" r="r" b="b"/>
            <a:pathLst>
              <a:path w="9616419" h="7028728">
                <a:moveTo>
                  <a:pt x="0" y="0"/>
                </a:moveTo>
                <a:lnTo>
                  <a:pt x="9616419" y="0"/>
                </a:lnTo>
                <a:lnTo>
                  <a:pt x="9616419" y="7028729"/>
                </a:lnTo>
                <a:lnTo>
                  <a:pt x="0" y="70287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9" name="Freeform 9"/>
          <p:cNvSpPr/>
          <p:nvPr/>
        </p:nvSpPr>
        <p:spPr>
          <a:xfrm>
            <a:off x="14724379" y="-4193474"/>
            <a:ext cx="8701678" cy="7182840"/>
          </a:xfrm>
          <a:custGeom>
            <a:avLst/>
            <a:gdLst/>
            <a:ahLst/>
            <a:cxnLst/>
            <a:rect l="l" t="t" r="r" b="b"/>
            <a:pathLst>
              <a:path w="8701678" h="7182840">
                <a:moveTo>
                  <a:pt x="0" y="0"/>
                </a:moveTo>
                <a:lnTo>
                  <a:pt x="8701677" y="0"/>
                </a:lnTo>
                <a:lnTo>
                  <a:pt x="8701677" y="7182840"/>
                </a:lnTo>
                <a:lnTo>
                  <a:pt x="0" y="718284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0" name="TextBox 10"/>
          <p:cNvSpPr txBox="1"/>
          <p:nvPr/>
        </p:nvSpPr>
        <p:spPr>
          <a:xfrm>
            <a:off x="5644361" y="2492436"/>
            <a:ext cx="6999277" cy="5289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36"/>
              </a:lnSpc>
            </a:pPr>
            <a:r>
              <a:rPr lang="en-US" sz="3800" spc="-529" dirty="0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NOSSO TIME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384414" y="7290406"/>
            <a:ext cx="2585133" cy="3208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60"/>
              </a:lnSpc>
            </a:pPr>
            <a:r>
              <a:rPr lang="en-US" sz="2177" spc="-235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MÁRCIA VIEIRA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815811" y="7290406"/>
            <a:ext cx="3201478" cy="3208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60"/>
              </a:lnSpc>
            </a:pPr>
            <a:r>
              <a:rPr lang="en-US" sz="2177" spc="-235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RICARDO CROCE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991600" y="7935021"/>
            <a:ext cx="3596626" cy="5129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960"/>
              </a:lnSpc>
              <a:spcBef>
                <a:spcPct val="0"/>
              </a:spcBef>
            </a:pPr>
            <a:r>
              <a:rPr lang="en-US" sz="2200" u="none" strike="noStrike" dirty="0" err="1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Parcerias</a:t>
            </a:r>
            <a:r>
              <a:rPr lang="en-US" sz="2200" u="none" strike="noStrike" dirty="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, Marketing e </a:t>
            </a:r>
            <a:r>
              <a:rPr lang="en-US" sz="2200" u="none" strike="noStrike" dirty="0" err="1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Vendas</a:t>
            </a:r>
            <a:endParaRPr lang="en-US" sz="2200" u="none" strike="noStrike" dirty="0">
              <a:solidFill>
                <a:srgbClr val="FFFFFF"/>
              </a:solidFill>
              <a:latin typeface="Tomorrow"/>
              <a:ea typeface="Tomorrow"/>
              <a:cs typeface="Tomorrow"/>
              <a:sym typeface="Tomorrow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5924669" y="7935020"/>
            <a:ext cx="2486813" cy="256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960"/>
              </a:lnSpc>
              <a:spcBef>
                <a:spcPct val="0"/>
              </a:spcBef>
            </a:pPr>
            <a:r>
              <a:rPr lang="en-US" sz="2200" dirty="0" err="1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Desenvolvedor</a:t>
            </a:r>
            <a:r>
              <a:rPr lang="en-US" sz="2200" u="none" strike="noStrike" dirty="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 </a:t>
            </a:r>
          </a:p>
        </p:txBody>
      </p:sp>
      <p:pic>
        <p:nvPicPr>
          <p:cNvPr id="16" name="Picture 15" descr="A person in a blue suit&#10;&#10;AI-generated content may be incorrect.">
            <a:extLst>
              <a:ext uri="{FF2B5EF4-FFF2-40B4-BE49-F238E27FC236}">
                <a16:creationId xmlns:a16="http://schemas.microsoft.com/office/drawing/2014/main" id="{A3D99B1C-49DF-B1D4-D729-D567FE5F3CC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63" b="17877"/>
          <a:stretch>
            <a:fillRect/>
          </a:stretch>
        </p:blipFill>
        <p:spPr>
          <a:xfrm>
            <a:off x="5791200" y="4270606"/>
            <a:ext cx="2843001" cy="2696082"/>
          </a:xfrm>
          <a:prstGeom prst="roundRect">
            <a:avLst/>
          </a:prstGeom>
        </p:spPr>
      </p:pic>
      <p:pic>
        <p:nvPicPr>
          <p:cNvPr id="29" name="Picture 28" descr="A person standing in front of a wall with a logo&#10;&#10;AI-generated content may be incorrect.">
            <a:extLst>
              <a:ext uri="{FF2B5EF4-FFF2-40B4-BE49-F238E27FC236}">
                <a16:creationId xmlns:a16="http://schemas.microsoft.com/office/drawing/2014/main" id="{B5BD5872-4B75-18B3-0D0D-D6DCB5EDE24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194" t="28800" r="39461" b="33617"/>
          <a:stretch>
            <a:fillRect/>
          </a:stretch>
        </p:blipFill>
        <p:spPr>
          <a:xfrm>
            <a:off x="9395300" y="4146849"/>
            <a:ext cx="2733461" cy="2828286"/>
          </a:xfrm>
          <a:prstGeom prst="roundRect">
            <a:avLst/>
          </a:prstGeom>
        </p:spPr>
      </p:pic>
      <p:sp>
        <p:nvSpPr>
          <p:cNvPr id="30" name="Google Shape;170;p7">
            <a:extLst>
              <a:ext uri="{FF2B5EF4-FFF2-40B4-BE49-F238E27FC236}">
                <a16:creationId xmlns:a16="http://schemas.microsoft.com/office/drawing/2014/main" id="{16E2DCE7-1F0C-AFFC-ACB8-86064651E7D8}"/>
              </a:ext>
            </a:extLst>
          </p:cNvPr>
          <p:cNvSpPr txBox="1"/>
          <p:nvPr/>
        </p:nvSpPr>
        <p:spPr>
          <a:xfrm>
            <a:off x="4648199" y="8515216"/>
            <a:ext cx="10076179" cy="914521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rgbClr val="E6E6E6"/>
                </a:solidFill>
                <a:latin typeface="Tomorrow" panose="020B0604020202020204" charset="0"/>
                <a:ea typeface="Poppins"/>
                <a:cs typeface="Poppins"/>
                <a:sym typeface="Poppins"/>
              </a:rPr>
              <a:t>Os</a:t>
            </a:r>
            <a:r>
              <a:rPr lang="en-US" sz="1800" dirty="0">
                <a:solidFill>
                  <a:srgbClr val="E6E6E6"/>
                </a:solidFill>
                <a:latin typeface="Tomorrow" panose="020B0604020202020204" charset="0"/>
                <a:ea typeface="Poppins"/>
                <a:cs typeface="Poppins"/>
                <a:sym typeface="Poppins"/>
              </a:rPr>
              <a:t> </a:t>
            </a:r>
            <a:r>
              <a:rPr lang="en-US" sz="1800" dirty="0" err="1">
                <a:solidFill>
                  <a:srgbClr val="E6E6E6"/>
                </a:solidFill>
                <a:latin typeface="Tomorrow" panose="020B0604020202020204" charset="0"/>
                <a:ea typeface="Poppins"/>
                <a:cs typeface="Poppins"/>
                <a:sym typeface="Poppins"/>
              </a:rPr>
              <a:t>integrantes</a:t>
            </a:r>
            <a:r>
              <a:rPr lang="en-US" sz="1800" dirty="0">
                <a:solidFill>
                  <a:srgbClr val="E6E6E6"/>
                </a:solidFill>
                <a:latin typeface="Tomorrow" panose="020B0604020202020204" charset="0"/>
                <a:ea typeface="Poppins"/>
                <a:cs typeface="Poppins"/>
                <a:sym typeface="Poppins"/>
              </a:rPr>
              <a:t> </a:t>
            </a:r>
            <a:r>
              <a:rPr lang="en-US" sz="1800" dirty="0" err="1">
                <a:solidFill>
                  <a:srgbClr val="E6E6E6"/>
                </a:solidFill>
                <a:latin typeface="Tomorrow" panose="020B0604020202020204" charset="0"/>
                <a:ea typeface="Poppins"/>
                <a:cs typeface="Poppins"/>
                <a:sym typeface="Poppins"/>
              </a:rPr>
              <a:t>possuem</a:t>
            </a:r>
            <a:r>
              <a:rPr lang="en-US" sz="1800" dirty="0">
                <a:solidFill>
                  <a:srgbClr val="E6E6E6"/>
                </a:solidFill>
                <a:latin typeface="Tomorrow" panose="020B0604020202020204" charset="0"/>
                <a:ea typeface="Poppins"/>
                <a:cs typeface="Poppins"/>
                <a:sym typeface="Poppins"/>
              </a:rPr>
              <a:t> </a:t>
            </a:r>
            <a:r>
              <a:rPr lang="en-US" sz="1800" dirty="0" err="1">
                <a:solidFill>
                  <a:srgbClr val="E6E6E6"/>
                </a:solidFill>
                <a:latin typeface="Tomorrow" panose="020B0604020202020204" charset="0"/>
                <a:ea typeface="Poppins"/>
                <a:cs typeface="Poppins"/>
                <a:sym typeface="Poppins"/>
              </a:rPr>
              <a:t>ampla</a:t>
            </a:r>
            <a:r>
              <a:rPr lang="en-US" sz="1800" dirty="0">
                <a:solidFill>
                  <a:srgbClr val="E6E6E6"/>
                </a:solidFill>
                <a:latin typeface="Tomorrow" panose="020B0604020202020204" charset="0"/>
                <a:ea typeface="Poppins"/>
                <a:cs typeface="Poppins"/>
                <a:sym typeface="Poppins"/>
              </a:rPr>
              <a:t> </a:t>
            </a:r>
            <a:r>
              <a:rPr lang="en-US" sz="1800" dirty="0" err="1">
                <a:solidFill>
                  <a:srgbClr val="E6E6E6"/>
                </a:solidFill>
                <a:latin typeface="Tomorrow" panose="020B0604020202020204" charset="0"/>
                <a:ea typeface="Poppins"/>
                <a:cs typeface="Poppins"/>
                <a:sym typeface="Poppins"/>
              </a:rPr>
              <a:t>experiência</a:t>
            </a:r>
            <a:r>
              <a:rPr lang="en-US" sz="1800" dirty="0">
                <a:solidFill>
                  <a:srgbClr val="E6E6E6"/>
                </a:solidFill>
                <a:latin typeface="Tomorrow" panose="020B0604020202020204" charset="0"/>
                <a:ea typeface="Poppins"/>
                <a:cs typeface="Poppins"/>
                <a:sym typeface="Poppins"/>
              </a:rPr>
              <a:t> </a:t>
            </a:r>
            <a:r>
              <a:rPr lang="en-US" dirty="0">
                <a:solidFill>
                  <a:srgbClr val="E6E6E6"/>
                </a:solidFill>
                <a:latin typeface="Tomorrow" panose="020B0604020202020204" charset="0"/>
                <a:ea typeface="Poppins"/>
                <a:cs typeface="Poppins"/>
                <a:sym typeface="Poppins"/>
              </a:rPr>
              <a:t>no </a:t>
            </a:r>
            <a:r>
              <a:rPr lang="en-US" dirty="0" err="1">
                <a:solidFill>
                  <a:srgbClr val="E6E6E6"/>
                </a:solidFill>
                <a:latin typeface="Tomorrow" panose="020B0604020202020204" charset="0"/>
                <a:ea typeface="Poppins"/>
                <a:cs typeface="Poppins"/>
                <a:sym typeface="Poppins"/>
              </a:rPr>
              <a:t>desenvolvimento</a:t>
            </a:r>
            <a:r>
              <a:rPr lang="en-US" dirty="0">
                <a:solidFill>
                  <a:srgbClr val="E6E6E6"/>
                </a:solidFill>
                <a:latin typeface="Tomorrow" panose="020B0604020202020204" charset="0"/>
                <a:ea typeface="Poppins"/>
                <a:cs typeface="Poppins"/>
                <a:sym typeface="Poppins"/>
              </a:rPr>
              <a:t> de </a:t>
            </a:r>
            <a:r>
              <a:rPr lang="en-US" dirty="0" err="1">
                <a:solidFill>
                  <a:srgbClr val="E6E6E6"/>
                </a:solidFill>
                <a:latin typeface="Tomorrow" panose="020B0604020202020204" charset="0"/>
                <a:ea typeface="Poppins"/>
                <a:cs typeface="Poppins"/>
                <a:sym typeface="Poppins"/>
              </a:rPr>
              <a:t>tecnologia</a:t>
            </a:r>
            <a:r>
              <a:rPr lang="en-US" dirty="0">
                <a:solidFill>
                  <a:srgbClr val="E6E6E6"/>
                </a:solidFill>
                <a:latin typeface="Tomorrow" panose="020B0604020202020204" charset="0"/>
                <a:ea typeface="Poppins"/>
                <a:cs typeface="Poppins"/>
                <a:sym typeface="Poppins"/>
              </a:rPr>
              <a:t>, </a:t>
            </a:r>
            <a:r>
              <a:rPr lang="en-US" sz="1800" dirty="0" err="1">
                <a:solidFill>
                  <a:srgbClr val="E6E6E6"/>
                </a:solidFill>
                <a:latin typeface="Tomorrow" panose="020B0604020202020204" charset="0"/>
                <a:ea typeface="Poppins"/>
                <a:cs typeface="Poppins"/>
                <a:sym typeface="Poppins"/>
              </a:rPr>
              <a:t>gestao</a:t>
            </a:r>
            <a:r>
              <a:rPr lang="en-US" sz="1800" dirty="0">
                <a:solidFill>
                  <a:srgbClr val="E6E6E6"/>
                </a:solidFill>
                <a:latin typeface="Tomorrow" panose="020B0604020202020204" charset="0"/>
                <a:ea typeface="Poppins"/>
                <a:cs typeface="Poppins"/>
                <a:sym typeface="Poppins"/>
              </a:rPr>
              <a:t> de </a:t>
            </a:r>
            <a:r>
              <a:rPr lang="en-US" sz="1800" dirty="0" err="1">
                <a:solidFill>
                  <a:srgbClr val="E6E6E6"/>
                </a:solidFill>
                <a:latin typeface="Tomorrow" panose="020B0604020202020204" charset="0"/>
                <a:ea typeface="Poppins"/>
                <a:cs typeface="Poppins"/>
                <a:sym typeface="Poppins"/>
              </a:rPr>
              <a:t>projetos</a:t>
            </a:r>
            <a:r>
              <a:rPr lang="en-US" sz="1800" dirty="0">
                <a:solidFill>
                  <a:srgbClr val="E6E6E6"/>
                </a:solidFill>
                <a:latin typeface="Tomorrow" panose="020B0604020202020204" charset="0"/>
                <a:ea typeface="Poppins"/>
                <a:cs typeface="Poppins"/>
                <a:sym typeface="Poppins"/>
              </a:rPr>
              <a:t> e marketing. Demais </a:t>
            </a:r>
            <a:r>
              <a:rPr lang="en-US" sz="1800" dirty="0" err="1">
                <a:solidFill>
                  <a:srgbClr val="E6E6E6"/>
                </a:solidFill>
                <a:latin typeface="Tomorrow" panose="020B0604020202020204" charset="0"/>
                <a:ea typeface="Poppins"/>
                <a:cs typeface="Poppins"/>
                <a:sym typeface="Poppins"/>
              </a:rPr>
              <a:t>expertises</a:t>
            </a:r>
            <a:r>
              <a:rPr lang="en-US" sz="1800" dirty="0">
                <a:solidFill>
                  <a:srgbClr val="E6E6E6"/>
                </a:solidFill>
                <a:latin typeface="Tomorrow" panose="020B0604020202020204" charset="0"/>
                <a:ea typeface="Poppins"/>
                <a:cs typeface="Poppins"/>
                <a:sym typeface="Poppins"/>
              </a:rPr>
              <a:t> </a:t>
            </a:r>
            <a:r>
              <a:rPr lang="en-US" sz="1800" dirty="0" err="1">
                <a:solidFill>
                  <a:srgbClr val="E6E6E6"/>
                </a:solidFill>
                <a:latin typeface="Tomorrow" panose="020B0604020202020204" charset="0"/>
                <a:ea typeface="Poppins"/>
                <a:cs typeface="Poppins"/>
                <a:sym typeface="Poppins"/>
              </a:rPr>
              <a:t>serão</a:t>
            </a:r>
            <a:r>
              <a:rPr lang="en-US" sz="1800" dirty="0">
                <a:solidFill>
                  <a:srgbClr val="E6E6E6"/>
                </a:solidFill>
                <a:latin typeface="Tomorrow" panose="020B0604020202020204" charset="0"/>
                <a:ea typeface="Poppins"/>
                <a:cs typeface="Poppins"/>
                <a:sym typeface="Poppins"/>
              </a:rPr>
              <a:t> </a:t>
            </a:r>
            <a:r>
              <a:rPr lang="en-US" sz="1800" dirty="0" err="1">
                <a:solidFill>
                  <a:srgbClr val="E6E6E6"/>
                </a:solidFill>
                <a:latin typeface="Tomorrow" panose="020B0604020202020204" charset="0"/>
                <a:ea typeface="Poppins"/>
                <a:cs typeface="Poppins"/>
                <a:sym typeface="Poppins"/>
              </a:rPr>
              <a:t>contratadas</a:t>
            </a:r>
            <a:r>
              <a:rPr lang="en-US" sz="1800" dirty="0">
                <a:solidFill>
                  <a:srgbClr val="E6E6E6"/>
                </a:solidFill>
                <a:latin typeface="Tomorrow" panose="020B0604020202020204" charset="0"/>
                <a:ea typeface="Poppins"/>
                <a:cs typeface="Poppins"/>
                <a:sym typeface="Poppins"/>
              </a:rPr>
              <a:t> </a:t>
            </a:r>
            <a:r>
              <a:rPr lang="en-US" sz="1800" dirty="0" err="1">
                <a:solidFill>
                  <a:srgbClr val="E6E6E6"/>
                </a:solidFill>
                <a:latin typeface="Tomorrow" panose="020B0604020202020204" charset="0"/>
                <a:ea typeface="Poppins"/>
                <a:cs typeface="Poppins"/>
                <a:sym typeface="Poppins"/>
              </a:rPr>
              <a:t>oportunamente</a:t>
            </a:r>
            <a:r>
              <a:rPr lang="en-US" sz="1800" dirty="0">
                <a:solidFill>
                  <a:srgbClr val="E6E6E6"/>
                </a:solidFill>
                <a:latin typeface="Tomorrow" panose="020B0604020202020204" charset="0"/>
                <a:ea typeface="Poppins"/>
                <a:cs typeface="Poppins"/>
                <a:sym typeface="Poppins"/>
              </a:rPr>
              <a:t>.</a:t>
            </a:r>
            <a:endParaRPr sz="1800" dirty="0">
              <a:solidFill>
                <a:schemeClr val="dk1"/>
              </a:solidFill>
              <a:latin typeface="Tomorrow" panose="020B0604020202020204" charset="0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1A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604478" y="5368300"/>
            <a:ext cx="6281646" cy="4151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8"/>
              </a:lnSpc>
              <a:spcBef>
                <a:spcPct val="0"/>
              </a:spcBef>
            </a:pPr>
            <a:r>
              <a:rPr lang="en-US" sz="245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@oldnews_fiscal.ai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7604478" y="7173359"/>
            <a:ext cx="6281646" cy="4151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8"/>
              </a:lnSpc>
              <a:spcBef>
                <a:spcPct val="0"/>
              </a:spcBef>
            </a:pPr>
            <a:r>
              <a:rPr lang="en-US" sz="245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www.oldnews_fiscal.ai.com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604478" y="6270829"/>
            <a:ext cx="6281646" cy="4151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8"/>
              </a:lnSpc>
              <a:spcBef>
                <a:spcPct val="0"/>
              </a:spcBef>
            </a:pPr>
            <a:r>
              <a:rPr lang="en-US" sz="245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contato@oldnews_fiscal.ai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604478" y="3798641"/>
            <a:ext cx="8780463" cy="827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638"/>
              </a:lnSpc>
            </a:pPr>
            <a:r>
              <a:rPr lang="en-US" sz="3800" spc="-825" dirty="0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GET IN TOUCH</a:t>
            </a:r>
          </a:p>
        </p:txBody>
      </p:sp>
      <p:sp>
        <p:nvSpPr>
          <p:cNvPr id="7" name="Freeform 7"/>
          <p:cNvSpPr/>
          <p:nvPr/>
        </p:nvSpPr>
        <p:spPr>
          <a:xfrm>
            <a:off x="-1917230" y="-2362072"/>
            <a:ext cx="9409333" cy="7322172"/>
          </a:xfrm>
          <a:custGeom>
            <a:avLst/>
            <a:gdLst/>
            <a:ahLst/>
            <a:cxnLst/>
            <a:rect l="l" t="t" r="r" b="b"/>
            <a:pathLst>
              <a:path w="9409333" h="7322172">
                <a:moveTo>
                  <a:pt x="0" y="0"/>
                </a:moveTo>
                <a:lnTo>
                  <a:pt x="9409333" y="0"/>
                </a:lnTo>
                <a:lnTo>
                  <a:pt x="9409333" y="7322171"/>
                </a:lnTo>
                <a:lnTo>
                  <a:pt x="0" y="73221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8" name="Freeform 8"/>
          <p:cNvSpPr/>
          <p:nvPr/>
        </p:nvSpPr>
        <p:spPr>
          <a:xfrm rot="-1865595">
            <a:off x="10346325" y="5657089"/>
            <a:ext cx="12077233" cy="7202423"/>
          </a:xfrm>
          <a:custGeom>
            <a:avLst/>
            <a:gdLst/>
            <a:ahLst/>
            <a:cxnLst/>
            <a:rect l="l" t="t" r="r" b="b"/>
            <a:pathLst>
              <a:path w="12077233" h="7202423">
                <a:moveTo>
                  <a:pt x="0" y="0"/>
                </a:moveTo>
                <a:lnTo>
                  <a:pt x="12077233" y="0"/>
                </a:lnTo>
                <a:lnTo>
                  <a:pt x="12077233" y="7202422"/>
                </a:lnTo>
                <a:lnTo>
                  <a:pt x="0" y="720242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1A4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9758B3B-D832-159C-E920-3305C7450A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E1F05E6D-5459-4ACA-7886-1B52D92C02E1}"/>
              </a:ext>
            </a:extLst>
          </p:cNvPr>
          <p:cNvSpPr txBox="1"/>
          <p:nvPr/>
        </p:nvSpPr>
        <p:spPr>
          <a:xfrm>
            <a:off x="1407553" y="3743843"/>
            <a:ext cx="15472893" cy="1615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678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-1294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koto"/>
                <a:ea typeface="Mokoto"/>
                <a:cs typeface="Mokoto"/>
                <a:sym typeface="Mokoto"/>
              </a:rPr>
              <a:t>THANK YOU</a:t>
            </a:r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9DC918BA-E42D-3546-2810-C32F58E99EAA}"/>
              </a:ext>
            </a:extLst>
          </p:cNvPr>
          <p:cNvSpPr txBox="1"/>
          <p:nvPr/>
        </p:nvSpPr>
        <p:spPr>
          <a:xfrm>
            <a:off x="2903550" y="7962179"/>
            <a:ext cx="11803050" cy="5341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4736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742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omorrow Bold"/>
                <a:ea typeface="Tomorrow Bold"/>
                <a:cs typeface="Tomorrow Bold"/>
                <a:sym typeface="Tomorrow Bold"/>
              </a:rPr>
              <a:t>OLDNE</a:t>
            </a:r>
            <a:r>
              <a:rPr lang="en-US" sz="3200" b="1" spc="742" dirty="0">
                <a:solidFill>
                  <a:srgbClr val="FFFFFF"/>
                </a:solidFill>
                <a:latin typeface="Tomorrow Bold"/>
                <a:ea typeface="Tomorrow Bold"/>
                <a:cs typeface="Tomorrow Bold"/>
                <a:sym typeface="Tomorrow Bold"/>
              </a:rPr>
              <a:t>WS FISCAL.AI</a:t>
            </a:r>
            <a:endParaRPr kumimoji="0" lang="en-US" sz="3200" b="1" i="0" u="none" strike="noStrike" kern="1200" cap="none" spc="742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omorrow Bold"/>
              <a:ea typeface="Tomorrow Bold"/>
              <a:cs typeface="Tomorrow Bold"/>
              <a:sym typeface="Tomorrow Bold"/>
            </a:endParaRPr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900C6C32-E694-20C2-D4DF-D8D90CD38088}"/>
              </a:ext>
            </a:extLst>
          </p:cNvPr>
          <p:cNvSpPr/>
          <p:nvPr/>
        </p:nvSpPr>
        <p:spPr>
          <a:xfrm>
            <a:off x="-3889077" y="5143500"/>
            <a:ext cx="9409333" cy="7322172"/>
          </a:xfrm>
          <a:custGeom>
            <a:avLst/>
            <a:gdLst/>
            <a:ahLst/>
            <a:cxnLst/>
            <a:rect l="l" t="t" r="r" b="b"/>
            <a:pathLst>
              <a:path w="9409333" h="7322172">
                <a:moveTo>
                  <a:pt x="0" y="0"/>
                </a:moveTo>
                <a:lnTo>
                  <a:pt x="9409333" y="0"/>
                </a:lnTo>
                <a:lnTo>
                  <a:pt x="9409333" y="7322172"/>
                </a:lnTo>
                <a:lnTo>
                  <a:pt x="0" y="73221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294AAA14-1A44-7873-1998-62EE97D21559}"/>
              </a:ext>
            </a:extLst>
          </p:cNvPr>
          <p:cNvSpPr/>
          <p:nvPr/>
        </p:nvSpPr>
        <p:spPr>
          <a:xfrm flipH="1">
            <a:off x="11487790" y="-3601211"/>
            <a:ext cx="12077233" cy="7202423"/>
          </a:xfrm>
          <a:custGeom>
            <a:avLst/>
            <a:gdLst/>
            <a:ahLst/>
            <a:cxnLst/>
            <a:rect l="l" t="t" r="r" b="b"/>
            <a:pathLst>
              <a:path w="12077233" h="7202423">
                <a:moveTo>
                  <a:pt x="12077234" y="0"/>
                </a:moveTo>
                <a:lnTo>
                  <a:pt x="0" y="0"/>
                </a:lnTo>
                <a:lnTo>
                  <a:pt x="0" y="7202422"/>
                </a:lnTo>
                <a:lnTo>
                  <a:pt x="12077234" y="7202422"/>
                </a:lnTo>
                <a:lnTo>
                  <a:pt x="1207723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935479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1A4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F4DD09C-3A8B-26DB-8411-DC09753D70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0236FA1A-E839-3C5B-6211-A159CCCC506A}"/>
              </a:ext>
            </a:extLst>
          </p:cNvPr>
          <p:cNvSpPr/>
          <p:nvPr/>
        </p:nvSpPr>
        <p:spPr>
          <a:xfrm>
            <a:off x="13182600" y="5511985"/>
            <a:ext cx="9616419" cy="7028728"/>
          </a:xfrm>
          <a:custGeom>
            <a:avLst/>
            <a:gdLst/>
            <a:ahLst/>
            <a:cxnLst/>
            <a:rect l="l" t="t" r="r" b="b"/>
            <a:pathLst>
              <a:path w="9616419" h="7028728">
                <a:moveTo>
                  <a:pt x="0" y="0"/>
                </a:moveTo>
                <a:lnTo>
                  <a:pt x="9616419" y="0"/>
                </a:lnTo>
                <a:lnTo>
                  <a:pt x="9616419" y="7028729"/>
                </a:lnTo>
                <a:lnTo>
                  <a:pt x="0" y="70287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223CBA04-CFB0-3B60-5E0F-FFF0B8E5A983}"/>
              </a:ext>
            </a:extLst>
          </p:cNvPr>
          <p:cNvSpPr/>
          <p:nvPr/>
        </p:nvSpPr>
        <p:spPr>
          <a:xfrm>
            <a:off x="11618431" y="-3598435"/>
            <a:ext cx="8718996" cy="7625158"/>
          </a:xfrm>
          <a:custGeom>
            <a:avLst/>
            <a:gdLst/>
            <a:ahLst/>
            <a:cxnLst/>
            <a:rect l="l" t="t" r="r" b="b"/>
            <a:pathLst>
              <a:path w="8718996" h="7625158">
                <a:moveTo>
                  <a:pt x="0" y="0"/>
                </a:moveTo>
                <a:lnTo>
                  <a:pt x="8718996" y="0"/>
                </a:lnTo>
                <a:lnTo>
                  <a:pt x="8718996" y="7625158"/>
                </a:lnTo>
                <a:lnTo>
                  <a:pt x="0" y="762515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4A201F37-D39D-4BAE-92B5-74697052DD01}"/>
              </a:ext>
            </a:extLst>
          </p:cNvPr>
          <p:cNvSpPr/>
          <p:nvPr/>
        </p:nvSpPr>
        <p:spPr>
          <a:xfrm>
            <a:off x="-1567082" y="8039100"/>
            <a:ext cx="14216282" cy="7625158"/>
          </a:xfrm>
          <a:custGeom>
            <a:avLst/>
            <a:gdLst/>
            <a:ahLst/>
            <a:cxnLst/>
            <a:rect l="l" t="t" r="r" b="b"/>
            <a:pathLst>
              <a:path w="8718996" h="7625158">
                <a:moveTo>
                  <a:pt x="0" y="0"/>
                </a:moveTo>
                <a:lnTo>
                  <a:pt x="8718996" y="0"/>
                </a:lnTo>
                <a:lnTo>
                  <a:pt x="8718996" y="7625159"/>
                </a:lnTo>
                <a:lnTo>
                  <a:pt x="0" y="76251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20A5C3-D828-1CAE-0BEE-F6FB9B0FDFAA}"/>
              </a:ext>
            </a:extLst>
          </p:cNvPr>
          <p:cNvSpPr txBox="1"/>
          <p:nvPr/>
        </p:nvSpPr>
        <p:spPr>
          <a:xfrm>
            <a:off x="1676400" y="3350210"/>
            <a:ext cx="10972800" cy="26314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omorrow" panose="020B0604020202020204" charset="0"/>
                <a:ea typeface="+mn-ea"/>
                <a:cs typeface="+mn-cs"/>
              </a:rPr>
              <a:t>Integrantes</a:t>
            </a: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omorrow" panose="020B0604020202020204" charset="0"/>
                <a:ea typeface="+mn-ea"/>
                <a:cs typeface="+mn-cs"/>
              </a:rPr>
              <a:t> do Grupo: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omorrow" panose="020B0604020202020204" charset="0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0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omorrow" panose="020B0604020202020204" charset="0"/>
                <a:ea typeface="+mn-ea"/>
                <a:cs typeface="+mn-cs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Márcia Vieira - marciaionevieira@gmail.com</a:t>
            </a:r>
            <a:endParaRPr kumimoji="0" lang="en-US" sz="30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omorrow" panose="020B0604020202020204" charset="0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30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omorrow" panose="020B0604020202020204" charset="0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omorrow" panose="020B0604020202020204" charset="0"/>
                <a:ea typeface="+mn-ea"/>
                <a:cs typeface="+mn-cs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Ricardo Croce - </a:t>
            </a:r>
            <a:r>
              <a:rPr kumimoji="0" lang="en-US" sz="30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omorrow" panose="020B0604020202020204" charset="0"/>
                <a:ea typeface="+mn-ea"/>
                <a:cs typeface="+mn-cs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ricardo@croce.ggf.br</a:t>
            </a:r>
            <a:r>
              <a:rPr kumimoji="0" lang="en-US" sz="30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omorrow" panose="020B0604020202020204" charset="0"/>
                <a:ea typeface="+mn-ea"/>
                <a:cs typeface="+mn-cs"/>
              </a:rPr>
              <a:t> </a:t>
            </a:r>
            <a:endParaRPr kumimoji="0" lang="pt-BR" sz="3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omorrow" panose="020B0604020202020204" charset="0"/>
              <a:ea typeface="+mn-ea"/>
              <a:cs typeface="+mn-cs"/>
            </a:endParaRPr>
          </a:p>
        </p:txBody>
      </p:sp>
      <p:sp>
        <p:nvSpPr>
          <p:cNvPr id="8" name="TextBox 4">
            <a:extLst>
              <a:ext uri="{FF2B5EF4-FFF2-40B4-BE49-F238E27FC236}">
                <a16:creationId xmlns:a16="http://schemas.microsoft.com/office/drawing/2014/main" id="{0FE500E0-FA01-EE73-1B80-898DF73C62DD}"/>
              </a:ext>
            </a:extLst>
          </p:cNvPr>
          <p:cNvSpPr txBox="1"/>
          <p:nvPr/>
        </p:nvSpPr>
        <p:spPr>
          <a:xfrm>
            <a:off x="1830018" y="1712498"/>
            <a:ext cx="11472325" cy="5289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5536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800" b="0" i="0" u="none" strike="noStrike" kern="1200" cap="none" spc="-529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koto"/>
                <a:ea typeface="Mokoto"/>
                <a:cs typeface="Mokoto"/>
                <a:sym typeface="Mokoto"/>
              </a:rPr>
              <a:t>Grupo </a:t>
            </a:r>
            <a:r>
              <a:rPr kumimoji="0" lang="en-US" sz="3800" b="0" i="0" u="none" strike="noStrike" kern="1200" cap="none" spc="-529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koto"/>
                <a:ea typeface="Mokoto"/>
                <a:cs typeface="Mokoto"/>
                <a:sym typeface="Mokoto"/>
              </a:rPr>
              <a:t>oldnew</a:t>
            </a:r>
            <a:endParaRPr kumimoji="0" lang="en-US" sz="3800" b="0" i="0" u="none" strike="noStrike" kern="1200" cap="none" spc="-529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koto"/>
              <a:ea typeface="Mokoto"/>
              <a:cs typeface="Mokoto"/>
              <a:sym typeface="Mokoto"/>
            </a:endParaRPr>
          </a:p>
        </p:txBody>
      </p:sp>
    </p:spTree>
    <p:extLst>
      <p:ext uri="{BB962C8B-B14F-4D97-AF65-F5344CB8AC3E}">
        <p14:creationId xmlns:p14="http://schemas.microsoft.com/office/powerpoint/2010/main" val="26211420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1A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2286000" y="7106882"/>
            <a:ext cx="12039600" cy="23980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500"/>
              </a:lnSpc>
              <a:spcBef>
                <a:spcPts val="600"/>
              </a:spcBef>
            </a:pPr>
            <a:r>
              <a:rPr lang="en-US" sz="3000" dirty="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Um </a:t>
            </a:r>
            <a:r>
              <a:rPr lang="en-US" sz="3000" dirty="0" err="1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sistema</a:t>
            </a:r>
            <a:r>
              <a:rPr lang="en-US" sz="3000" dirty="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inteligente</a:t>
            </a:r>
            <a:r>
              <a:rPr lang="en-US" sz="3000" dirty="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que</a:t>
            </a:r>
            <a:r>
              <a:rPr lang="en-US" sz="3000" dirty="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transforma</a:t>
            </a:r>
            <a:r>
              <a:rPr lang="en-US" sz="3000" dirty="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 dados </a:t>
            </a:r>
            <a:r>
              <a:rPr lang="en-US" sz="3000" dirty="0" err="1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fiscais</a:t>
            </a:r>
            <a:r>
              <a:rPr lang="en-US" sz="3000" dirty="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em</a:t>
            </a:r>
            <a:r>
              <a:rPr lang="en-US" sz="3000" dirty="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conhecimento</a:t>
            </a:r>
            <a:r>
              <a:rPr lang="en-US" sz="3000" dirty="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, </a:t>
            </a:r>
            <a:r>
              <a:rPr lang="en-US" sz="3000" dirty="0" err="1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eficiência</a:t>
            </a:r>
            <a:r>
              <a:rPr lang="en-US" sz="3000" dirty="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 e compliance </a:t>
            </a:r>
            <a:r>
              <a:rPr lang="en-US" sz="3000" dirty="0" err="1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automatizado</a:t>
            </a:r>
            <a:r>
              <a:rPr lang="en-US" sz="3000" dirty="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.</a:t>
            </a:r>
            <a:endParaRPr lang="en-US" sz="3000" dirty="0">
              <a:solidFill>
                <a:schemeClr val="bg1"/>
              </a:solidFill>
              <a:latin typeface="Tomorrow" panose="020B0604020202020204" charset="0"/>
              <a:ea typeface="Tomorrow"/>
              <a:cs typeface="Tomorrow"/>
              <a:sym typeface="Tomorrow"/>
            </a:endParaRPr>
          </a:p>
          <a:p>
            <a:pPr lvl="0">
              <a:lnSpc>
                <a:spcPts val="3500"/>
              </a:lnSpc>
              <a:spcBef>
                <a:spcPts val="1200"/>
              </a:spcBef>
            </a:pPr>
            <a:r>
              <a:rPr lang="pt-BR" sz="3000" dirty="0">
                <a:solidFill>
                  <a:schemeClr val="bg1"/>
                </a:solidFill>
                <a:latin typeface="Tomorrow" panose="020B0604020202020204" charset="0"/>
              </a:rPr>
              <a:t>Detecção de fraudes e padrões suspeitos em Notas Fiscais Eletrônicas (NF-e) e documentos fiscais, através de uma arquitetura </a:t>
            </a:r>
            <a:r>
              <a:rPr lang="pt-BR" sz="3000" dirty="0" err="1">
                <a:solidFill>
                  <a:schemeClr val="bg1"/>
                </a:solidFill>
                <a:latin typeface="Tomorrow" panose="020B0604020202020204" charset="0"/>
              </a:rPr>
              <a:t>multi-agente</a:t>
            </a:r>
            <a:r>
              <a:rPr lang="pt-BR" sz="3000" dirty="0">
                <a:solidFill>
                  <a:schemeClr val="bg1"/>
                </a:solidFill>
                <a:latin typeface="Tomorrow" panose="020B0604020202020204" charset="0"/>
              </a:rPr>
              <a:t>.</a:t>
            </a:r>
            <a:endParaRPr lang="en-US" sz="3000" dirty="0">
              <a:solidFill>
                <a:schemeClr val="bg1"/>
              </a:solidFill>
              <a:latin typeface="Tomorrow" panose="020B0604020202020204" charset="0"/>
              <a:ea typeface="Tomorrow"/>
              <a:cs typeface="Tomorrow"/>
              <a:sym typeface="Tomorrow"/>
            </a:endParaRPr>
          </a:p>
        </p:txBody>
      </p:sp>
      <p:pic>
        <p:nvPicPr>
          <p:cNvPr id="1026" name="Picture 2" descr="Agentes de IA: O que são e como beneficiam empresas?">
            <a:extLst>
              <a:ext uri="{FF2B5EF4-FFF2-40B4-BE49-F238E27FC236}">
                <a16:creationId xmlns:a16="http://schemas.microsoft.com/office/drawing/2014/main" id="{417925E3-7F6E-BC9B-20C8-5729DBD0EA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552"/>
          <a:stretch>
            <a:fillRect/>
          </a:stretch>
        </p:blipFill>
        <p:spPr bwMode="auto">
          <a:xfrm>
            <a:off x="35169" y="-710660"/>
            <a:ext cx="13407966" cy="6209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4"/>
          <p:cNvSpPr txBox="1"/>
          <p:nvPr/>
        </p:nvSpPr>
        <p:spPr>
          <a:xfrm>
            <a:off x="2315307" y="6134100"/>
            <a:ext cx="9958831" cy="5289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531"/>
              </a:lnSpc>
            </a:pPr>
            <a:r>
              <a:rPr lang="en-US" sz="3800" spc="-528" dirty="0" err="1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Oldnews</a:t>
            </a:r>
            <a:r>
              <a:rPr lang="en-US" sz="3800" spc="-528" dirty="0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 fiscal.AI</a:t>
            </a:r>
          </a:p>
        </p:txBody>
      </p:sp>
      <p:sp>
        <p:nvSpPr>
          <p:cNvPr id="3" name="Freeform 3"/>
          <p:cNvSpPr/>
          <p:nvPr/>
        </p:nvSpPr>
        <p:spPr>
          <a:xfrm>
            <a:off x="14173200" y="-114300"/>
            <a:ext cx="13182600" cy="12649200"/>
          </a:xfrm>
          <a:custGeom>
            <a:avLst/>
            <a:gdLst/>
            <a:ahLst/>
            <a:cxnLst/>
            <a:rect l="l" t="t" r="r" b="b"/>
            <a:pathLst>
              <a:path w="7858618" h="7101333">
                <a:moveTo>
                  <a:pt x="0" y="0"/>
                </a:moveTo>
                <a:lnTo>
                  <a:pt x="7858617" y="0"/>
                </a:lnTo>
                <a:lnTo>
                  <a:pt x="7858617" y="7101332"/>
                </a:lnTo>
                <a:lnTo>
                  <a:pt x="0" y="71013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1A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10836846" y="8024367"/>
            <a:ext cx="7858618" cy="7101333"/>
          </a:xfrm>
          <a:custGeom>
            <a:avLst/>
            <a:gdLst/>
            <a:ahLst/>
            <a:cxnLst/>
            <a:rect l="l" t="t" r="r" b="b"/>
            <a:pathLst>
              <a:path w="7858618" h="7101333">
                <a:moveTo>
                  <a:pt x="0" y="0"/>
                </a:moveTo>
                <a:lnTo>
                  <a:pt x="7858617" y="0"/>
                </a:lnTo>
                <a:lnTo>
                  <a:pt x="7858617" y="7101332"/>
                </a:lnTo>
                <a:lnTo>
                  <a:pt x="0" y="71013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TextBox 5"/>
          <p:cNvSpPr txBox="1"/>
          <p:nvPr/>
        </p:nvSpPr>
        <p:spPr>
          <a:xfrm>
            <a:off x="10236499" y="2298349"/>
            <a:ext cx="7137102" cy="65004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3359"/>
              </a:lnSpc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bg1"/>
                </a:solidFill>
                <a:latin typeface="Tomorrow" panose="020B0604020202020204" charset="0"/>
                <a:ea typeface="Open Sans"/>
                <a:cs typeface="Open Sans"/>
                <a:sym typeface="Open Sans"/>
              </a:rPr>
              <a:t>Um volume </a:t>
            </a:r>
            <a:r>
              <a:rPr lang="en-US" sz="2400" dirty="0" err="1">
                <a:solidFill>
                  <a:schemeClr val="bg1"/>
                </a:solidFill>
                <a:latin typeface="Tomorrow" panose="020B0604020202020204" charset="0"/>
                <a:ea typeface="Open Sans"/>
                <a:cs typeface="Open Sans"/>
                <a:sym typeface="Open Sans"/>
              </a:rPr>
              <a:t>gigantesto</a:t>
            </a:r>
            <a:r>
              <a:rPr lang="en-US" sz="2400" dirty="0">
                <a:solidFill>
                  <a:schemeClr val="bg1"/>
                </a:solidFill>
                <a:latin typeface="Tomorrow" panose="020B0604020202020204" charset="0"/>
                <a:ea typeface="Open Sans"/>
                <a:cs typeface="Open Sans"/>
                <a:sym typeface="Open Sans"/>
              </a:rPr>
              <a:t> de NF-e </a:t>
            </a:r>
            <a:r>
              <a:rPr lang="en-US" sz="2400" dirty="0" err="1">
                <a:solidFill>
                  <a:schemeClr val="bg1"/>
                </a:solidFill>
                <a:latin typeface="Tomorrow" panose="020B0604020202020204" charset="0"/>
                <a:ea typeface="Open Sans"/>
                <a:cs typeface="Open Sans"/>
                <a:sym typeface="Open Sans"/>
              </a:rPr>
              <a:t>são</a:t>
            </a:r>
            <a:r>
              <a:rPr lang="en-US" sz="2400" dirty="0">
                <a:solidFill>
                  <a:schemeClr val="bg1"/>
                </a:solidFill>
                <a:latin typeface="Tomorrow" panose="020B0604020202020204" charset="0"/>
                <a:ea typeface="Open Sans"/>
                <a:cs typeface="Open Sans"/>
                <a:sym typeface="Open Sans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omorrow" panose="020B0604020202020204" charset="0"/>
                <a:ea typeface="Open Sans"/>
                <a:cs typeface="Open Sans"/>
                <a:sym typeface="Open Sans"/>
              </a:rPr>
              <a:t>emitidas</a:t>
            </a:r>
            <a:r>
              <a:rPr lang="en-US" sz="2400" dirty="0">
                <a:solidFill>
                  <a:schemeClr val="bg1"/>
                </a:solidFill>
                <a:latin typeface="Tomorrow" panose="020B0604020202020204" charset="0"/>
                <a:ea typeface="Open Sans"/>
                <a:cs typeface="Open Sans"/>
                <a:sym typeface="Open Sans"/>
              </a:rPr>
              <a:t> e </a:t>
            </a:r>
            <a:r>
              <a:rPr lang="en-US" sz="2400" dirty="0" err="1">
                <a:solidFill>
                  <a:schemeClr val="bg1"/>
                </a:solidFill>
                <a:latin typeface="Tomorrow" panose="020B0604020202020204" charset="0"/>
                <a:ea typeface="Open Sans"/>
                <a:cs typeface="Open Sans"/>
                <a:sym typeface="Open Sans"/>
              </a:rPr>
              <a:t>transacionadas</a:t>
            </a:r>
            <a:r>
              <a:rPr lang="en-US" sz="2400" dirty="0">
                <a:solidFill>
                  <a:schemeClr val="bg1"/>
                </a:solidFill>
                <a:latin typeface="Tomorrow" panose="020B0604020202020204" charset="0"/>
                <a:ea typeface="Open Sans"/>
                <a:cs typeface="Open Sans"/>
                <a:sym typeface="Open Sans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omorrow" panose="020B0604020202020204" charset="0"/>
                <a:ea typeface="Open Sans"/>
                <a:cs typeface="Open Sans"/>
                <a:sym typeface="Open Sans"/>
              </a:rPr>
              <a:t>diariamente</a:t>
            </a:r>
            <a:r>
              <a:rPr lang="en-US" sz="2400" dirty="0">
                <a:solidFill>
                  <a:schemeClr val="bg1"/>
                </a:solidFill>
                <a:latin typeface="Tomorrow" panose="020B0604020202020204" charset="0"/>
                <a:ea typeface="Open Sans"/>
                <a:cs typeface="Open Sans"/>
                <a:sym typeface="Open Sans"/>
              </a:rPr>
              <a:t> no </a:t>
            </a:r>
            <a:r>
              <a:rPr lang="en-US" sz="2400" dirty="0" err="1">
                <a:solidFill>
                  <a:schemeClr val="bg1"/>
                </a:solidFill>
                <a:latin typeface="Tomorrow" panose="020B0604020202020204" charset="0"/>
                <a:ea typeface="Open Sans"/>
                <a:cs typeface="Open Sans"/>
                <a:sym typeface="Open Sans"/>
              </a:rPr>
              <a:t>Brasil</a:t>
            </a:r>
            <a:r>
              <a:rPr lang="en-US" sz="2400" dirty="0">
                <a:solidFill>
                  <a:schemeClr val="bg1"/>
                </a:solidFill>
                <a:latin typeface="Tomorrow" panose="020B0604020202020204" charset="0"/>
                <a:ea typeface="Open Sans"/>
                <a:cs typeface="Open Sans"/>
                <a:sym typeface="Open Sans"/>
              </a:rPr>
              <a:t> (52,4 </a:t>
            </a:r>
            <a:r>
              <a:rPr lang="en-US" sz="2400" dirty="0" err="1">
                <a:solidFill>
                  <a:schemeClr val="bg1"/>
                </a:solidFill>
                <a:latin typeface="Tomorrow" panose="020B0604020202020204" charset="0"/>
                <a:ea typeface="Open Sans"/>
                <a:cs typeface="Open Sans"/>
                <a:sym typeface="Open Sans"/>
              </a:rPr>
              <a:t>bilhões</a:t>
            </a:r>
            <a:r>
              <a:rPr lang="en-US" sz="2400" dirty="0">
                <a:solidFill>
                  <a:schemeClr val="bg1"/>
                </a:solidFill>
                <a:latin typeface="Tomorrow" panose="020B0604020202020204" charset="0"/>
                <a:ea typeface="Open Sans"/>
                <a:cs typeface="Open Sans"/>
                <a:sym typeface="Open Sans"/>
              </a:rPr>
              <a:t> de NF-e </a:t>
            </a:r>
            <a:r>
              <a:rPr lang="en-US" sz="2400" dirty="0" err="1">
                <a:solidFill>
                  <a:schemeClr val="bg1"/>
                </a:solidFill>
                <a:latin typeface="Tomorrow" panose="020B0604020202020204" charset="0"/>
                <a:ea typeface="Open Sans"/>
                <a:cs typeface="Open Sans"/>
                <a:sym typeface="Open Sans"/>
              </a:rPr>
              <a:t>foram</a:t>
            </a:r>
            <a:r>
              <a:rPr lang="en-US" sz="2400" dirty="0">
                <a:solidFill>
                  <a:schemeClr val="bg1"/>
                </a:solidFill>
                <a:latin typeface="Tomorrow" panose="020B0604020202020204" charset="0"/>
                <a:ea typeface="Open Sans"/>
                <a:cs typeface="Open Sans"/>
                <a:sym typeface="Open Sans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omorrow" panose="020B0604020202020204" charset="0"/>
                <a:ea typeface="Open Sans"/>
                <a:cs typeface="Open Sans"/>
                <a:sym typeface="Open Sans"/>
              </a:rPr>
              <a:t>emitidas</a:t>
            </a:r>
            <a:r>
              <a:rPr lang="en-US" sz="2400" dirty="0">
                <a:solidFill>
                  <a:schemeClr val="bg1"/>
                </a:solidFill>
                <a:latin typeface="Tomorrow" panose="020B0604020202020204" charset="0"/>
                <a:ea typeface="Open Sans"/>
                <a:cs typeface="Open Sans"/>
                <a:sym typeface="Open Sans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omorrow" panose="020B0604020202020204" charset="0"/>
                <a:ea typeface="Open Sans"/>
                <a:cs typeface="Open Sans"/>
                <a:sym typeface="Open Sans"/>
              </a:rPr>
              <a:t>desde</a:t>
            </a:r>
            <a:r>
              <a:rPr lang="en-US" sz="2400" dirty="0">
                <a:solidFill>
                  <a:schemeClr val="bg1"/>
                </a:solidFill>
                <a:latin typeface="Tomorrow" panose="020B0604020202020204" charset="0"/>
                <a:ea typeface="Open Sans"/>
                <a:cs typeface="Open Sans"/>
                <a:sym typeface="Open Sans"/>
              </a:rPr>
              <a:t> 2006).</a:t>
            </a:r>
          </a:p>
          <a:p>
            <a:pPr marL="342900" indent="-342900">
              <a:lnSpc>
                <a:spcPts val="3359"/>
              </a:lnSpc>
              <a:buFont typeface="Wingdings" panose="05000000000000000000" pitchFamily="2" charset="2"/>
              <a:buChar char="ü"/>
            </a:pPr>
            <a:endParaRPr lang="en-US" sz="2400" dirty="0">
              <a:solidFill>
                <a:schemeClr val="bg1"/>
              </a:solidFill>
              <a:latin typeface="Tomorrow" panose="020B0604020202020204" charset="0"/>
              <a:ea typeface="Open Sans"/>
              <a:cs typeface="Open Sans"/>
              <a:sym typeface="Open Sans"/>
            </a:endParaRPr>
          </a:p>
          <a:p>
            <a:pPr marL="342900" lvl="0" indent="-342900">
              <a:buFont typeface="Wingdings" panose="05000000000000000000" pitchFamily="2" charset="2"/>
              <a:buChar char="ü"/>
            </a:pPr>
            <a:r>
              <a:rPr lang="pt-BR" sz="2400" dirty="0">
                <a:solidFill>
                  <a:schemeClr val="bg1"/>
                </a:solidFill>
                <a:latin typeface="Tomorrow" panose="020B0604020202020204" charset="0"/>
              </a:rPr>
              <a:t>A </a:t>
            </a:r>
            <a:r>
              <a:rPr lang="pt-BR" sz="2400" b="1" dirty="0">
                <a:solidFill>
                  <a:schemeClr val="bg1"/>
                </a:solidFill>
                <a:latin typeface="Tomorrow" panose="020B0604020202020204" charset="0"/>
              </a:rPr>
              <a:t>classificação manual de produtos (NCM)</a:t>
            </a:r>
            <a:r>
              <a:rPr lang="pt-BR" sz="2400" dirty="0">
                <a:solidFill>
                  <a:schemeClr val="bg1"/>
                </a:solidFill>
                <a:latin typeface="Tomorrow" panose="020B0604020202020204" charset="0"/>
              </a:rPr>
              <a:t> é trabalhosa, sujeita a erros e custa milhões em ineficiência operacional.</a:t>
            </a:r>
          </a:p>
          <a:p>
            <a:pPr marL="342900" indent="-342900">
              <a:lnSpc>
                <a:spcPts val="3359"/>
              </a:lnSpc>
              <a:buFont typeface="Wingdings" panose="05000000000000000000" pitchFamily="2" charset="2"/>
              <a:buChar char="ü"/>
            </a:pPr>
            <a:endParaRPr lang="en-US" sz="2400" dirty="0">
              <a:solidFill>
                <a:schemeClr val="bg1"/>
              </a:solidFill>
              <a:latin typeface="Tomorrow" panose="020B0604020202020204" charset="0"/>
              <a:ea typeface="Open Sans"/>
              <a:cs typeface="Open Sans"/>
              <a:sym typeface="Open Sans"/>
            </a:endParaRPr>
          </a:p>
          <a:p>
            <a:pPr marL="342900" indent="-342900">
              <a:lnSpc>
                <a:spcPts val="3359"/>
              </a:lnSpc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bg1"/>
                </a:solidFill>
                <a:latin typeface="Tomorrow" panose="020B0604020202020204" charset="0"/>
                <a:ea typeface="Open Sans"/>
                <a:cs typeface="Open Sans"/>
                <a:sym typeface="Open Sans"/>
              </a:rPr>
              <a:t>Grande </a:t>
            </a:r>
            <a:r>
              <a:rPr lang="en-US" sz="2400" dirty="0" err="1">
                <a:solidFill>
                  <a:schemeClr val="bg1"/>
                </a:solidFill>
                <a:latin typeface="Tomorrow" panose="020B0604020202020204" charset="0"/>
                <a:ea typeface="Open Sans"/>
                <a:cs typeface="Open Sans"/>
                <a:sym typeface="Open Sans"/>
              </a:rPr>
              <a:t>parte</a:t>
            </a:r>
            <a:r>
              <a:rPr lang="en-US" sz="2400" dirty="0">
                <a:solidFill>
                  <a:schemeClr val="bg1"/>
                </a:solidFill>
                <a:latin typeface="Tomorrow" panose="020B0604020202020204" charset="0"/>
                <a:ea typeface="Open Sans"/>
                <a:cs typeface="Open Sans"/>
                <a:sym typeface="Open Sans"/>
              </a:rPr>
              <a:t> da </a:t>
            </a:r>
            <a:r>
              <a:rPr lang="en-US" sz="2400" dirty="0" err="1">
                <a:solidFill>
                  <a:schemeClr val="bg1"/>
                </a:solidFill>
                <a:latin typeface="Tomorrow" panose="020B0604020202020204" charset="0"/>
                <a:ea typeface="Open Sans"/>
                <a:cs typeface="Open Sans"/>
                <a:sym typeface="Open Sans"/>
              </a:rPr>
              <a:t>classificação</a:t>
            </a:r>
            <a:r>
              <a:rPr lang="en-US" sz="2400" dirty="0">
                <a:solidFill>
                  <a:schemeClr val="bg1"/>
                </a:solidFill>
                <a:latin typeface="Tomorrow" panose="020B0604020202020204" charset="0"/>
                <a:ea typeface="Open Sans"/>
                <a:cs typeface="Open Sans"/>
                <a:sym typeface="Open Sans"/>
              </a:rPr>
              <a:t> fiscal e </a:t>
            </a:r>
            <a:r>
              <a:rPr lang="en-US" sz="2400" dirty="0" err="1">
                <a:solidFill>
                  <a:schemeClr val="bg1"/>
                </a:solidFill>
                <a:latin typeface="Tomorrow" panose="020B0604020202020204" charset="0"/>
                <a:ea typeface="Open Sans"/>
                <a:cs typeface="Open Sans"/>
                <a:sym typeface="Open Sans"/>
              </a:rPr>
              <a:t>detecção</a:t>
            </a:r>
            <a:r>
              <a:rPr lang="en-US" sz="2400" dirty="0">
                <a:solidFill>
                  <a:schemeClr val="bg1"/>
                </a:solidFill>
                <a:latin typeface="Tomorrow" panose="020B0604020202020204" charset="0"/>
                <a:ea typeface="Open Sans"/>
                <a:cs typeface="Open Sans"/>
                <a:sym typeface="Open Sans"/>
              </a:rPr>
              <a:t> de </a:t>
            </a:r>
            <a:r>
              <a:rPr lang="en-US" sz="2400" dirty="0" err="1">
                <a:solidFill>
                  <a:schemeClr val="bg1"/>
                </a:solidFill>
                <a:latin typeface="Tomorrow" panose="020B0604020202020204" charset="0"/>
                <a:ea typeface="Open Sans"/>
                <a:cs typeface="Open Sans"/>
                <a:sym typeface="Open Sans"/>
              </a:rPr>
              <a:t>fraudes</a:t>
            </a:r>
            <a:r>
              <a:rPr lang="en-US" sz="2400" dirty="0">
                <a:solidFill>
                  <a:schemeClr val="bg1"/>
                </a:solidFill>
                <a:latin typeface="Tomorrow" panose="020B0604020202020204" charset="0"/>
                <a:ea typeface="Open Sans"/>
                <a:cs typeface="Open Sans"/>
                <a:sym typeface="Open Sans"/>
              </a:rPr>
              <a:t>  </a:t>
            </a:r>
            <a:r>
              <a:rPr lang="en-US" sz="2400" dirty="0" err="1">
                <a:solidFill>
                  <a:schemeClr val="bg1"/>
                </a:solidFill>
                <a:latin typeface="Tomorrow" panose="020B0604020202020204" charset="0"/>
                <a:ea typeface="Open Sans"/>
                <a:cs typeface="Open Sans"/>
                <a:sym typeface="Open Sans"/>
              </a:rPr>
              <a:t>ainda</a:t>
            </a:r>
            <a:r>
              <a:rPr lang="en-US" sz="2400" dirty="0">
                <a:solidFill>
                  <a:schemeClr val="bg1"/>
                </a:solidFill>
                <a:latin typeface="Tomorrow" panose="020B0604020202020204" charset="0"/>
                <a:ea typeface="Open Sans"/>
                <a:cs typeface="Open Sans"/>
                <a:sym typeface="Open Sans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omorrow" panose="020B0604020202020204" charset="0"/>
                <a:ea typeface="Open Sans"/>
                <a:cs typeface="Open Sans"/>
                <a:sym typeface="Open Sans"/>
              </a:rPr>
              <a:t>são</a:t>
            </a:r>
            <a:r>
              <a:rPr lang="en-US" sz="2400" dirty="0">
                <a:solidFill>
                  <a:schemeClr val="bg1"/>
                </a:solidFill>
                <a:latin typeface="Tomorrow" panose="020B0604020202020204" charset="0"/>
                <a:ea typeface="Open Sans"/>
                <a:cs typeface="Open Sans"/>
                <a:sym typeface="Open Sans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omorrow" panose="020B0604020202020204" charset="0"/>
                <a:ea typeface="Open Sans"/>
                <a:cs typeface="Open Sans"/>
                <a:sym typeface="Open Sans"/>
              </a:rPr>
              <a:t>feitas</a:t>
            </a:r>
            <a:r>
              <a:rPr lang="en-US" sz="2400" dirty="0">
                <a:solidFill>
                  <a:schemeClr val="bg1"/>
                </a:solidFill>
                <a:latin typeface="Tomorrow" panose="020B0604020202020204" charset="0"/>
                <a:ea typeface="Open Sans"/>
                <a:cs typeface="Open Sans"/>
                <a:sym typeface="Open Sans"/>
              </a:rPr>
              <a:t> de forma manual.</a:t>
            </a:r>
          </a:p>
          <a:p>
            <a:pPr marL="342900" lvl="0" indent="-342900">
              <a:buFont typeface="Wingdings" panose="05000000000000000000" pitchFamily="2" charset="2"/>
              <a:buChar char="ü"/>
            </a:pPr>
            <a:endParaRPr lang="pt-BR" sz="2400" dirty="0">
              <a:solidFill>
                <a:schemeClr val="bg1"/>
              </a:solidFill>
              <a:latin typeface="Tomorrow" panose="020B0604020202020204" charset="0"/>
            </a:endParaRPr>
          </a:p>
          <a:p>
            <a:pPr marL="342900" lvl="0" indent="-342900">
              <a:buFont typeface="Wingdings" panose="05000000000000000000" pitchFamily="2" charset="2"/>
              <a:buChar char="ü"/>
            </a:pPr>
            <a:r>
              <a:rPr lang="pt-BR" sz="2400" dirty="0">
                <a:solidFill>
                  <a:schemeClr val="bg1"/>
                </a:solidFill>
                <a:latin typeface="Tomorrow" panose="020B0604020202020204" charset="0"/>
              </a:rPr>
              <a:t>Falta de modelos robustos em </a:t>
            </a:r>
            <a:r>
              <a:rPr lang="pt-BR" sz="2400" b="1" dirty="0">
                <a:solidFill>
                  <a:schemeClr val="bg1"/>
                </a:solidFill>
                <a:latin typeface="Tomorrow" panose="020B0604020202020204" charset="0"/>
              </a:rPr>
              <a:t>português</a:t>
            </a:r>
            <a:r>
              <a:rPr lang="pt-BR" sz="2400" dirty="0">
                <a:solidFill>
                  <a:schemeClr val="bg1"/>
                </a:solidFill>
                <a:latin typeface="Tomorrow" panose="020B0604020202020204" charset="0"/>
              </a:rPr>
              <a:t> e de dados públicos </a:t>
            </a:r>
            <a:r>
              <a:rPr lang="pt-BR" sz="2400" b="1" dirty="0">
                <a:solidFill>
                  <a:schemeClr val="bg1"/>
                </a:solidFill>
                <a:latin typeface="Tomorrow" panose="020B0604020202020204" charset="0"/>
              </a:rPr>
              <a:t>rotulados</a:t>
            </a:r>
            <a:r>
              <a:rPr lang="pt-BR" sz="2400" dirty="0">
                <a:solidFill>
                  <a:schemeClr val="bg1"/>
                </a:solidFill>
                <a:latin typeface="Tomorrow" panose="020B0604020202020204" charset="0"/>
              </a:rPr>
              <a:t> limita a automação fiscal.</a:t>
            </a:r>
          </a:p>
          <a:p>
            <a:pPr marL="342900" indent="-342900">
              <a:lnSpc>
                <a:spcPts val="3359"/>
              </a:lnSpc>
              <a:buFont typeface="Wingdings" panose="05000000000000000000" pitchFamily="2" charset="2"/>
              <a:buChar char="ü"/>
            </a:pPr>
            <a:endParaRPr lang="en-US" sz="2400" dirty="0">
              <a:solidFill>
                <a:schemeClr val="bg1"/>
              </a:solidFill>
              <a:latin typeface="Tomorrow" panose="020B0604020202020204" charset="0"/>
              <a:ea typeface="Open Sans"/>
              <a:cs typeface="Open Sans"/>
              <a:sym typeface="Open Sans"/>
            </a:endParaRPr>
          </a:p>
          <a:p>
            <a:pPr marL="342900" lvl="0" indent="-342900">
              <a:lnSpc>
                <a:spcPts val="3815"/>
              </a:lnSpc>
              <a:buFont typeface="Wingdings" panose="05000000000000000000" pitchFamily="2" charset="2"/>
              <a:buChar char="ü"/>
            </a:pPr>
            <a:endParaRPr lang="en-US" sz="2400" dirty="0">
              <a:solidFill>
                <a:schemeClr val="bg1"/>
              </a:solidFill>
              <a:latin typeface="Tomorrow" panose="020B0604020202020204" charset="0"/>
              <a:ea typeface="Open Sans"/>
              <a:cs typeface="Open Sans"/>
              <a:sym typeface="Open Sans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081769" y="725953"/>
            <a:ext cx="9958831" cy="5289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531"/>
              </a:lnSpc>
            </a:pPr>
            <a:r>
              <a:rPr lang="en-US" sz="3800" spc="-528" dirty="0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O PROBLEMA</a:t>
            </a:r>
          </a:p>
        </p:txBody>
      </p:sp>
      <p:pic>
        <p:nvPicPr>
          <p:cNvPr id="3074" name="Picture 2" descr="A importância da captura automática de notas fiscais no contábil">
            <a:extLst>
              <a:ext uri="{FF2B5EF4-FFF2-40B4-BE49-F238E27FC236}">
                <a16:creationId xmlns:a16="http://schemas.microsoft.com/office/drawing/2014/main" id="{7F704ADF-4842-E33C-98D0-8E61F3A48E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2400" y="-24873"/>
            <a:ext cx="9525000" cy="6353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1A4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78BE960-0EF3-15D0-6670-0FB3760C93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>
            <a:extLst>
              <a:ext uri="{FF2B5EF4-FFF2-40B4-BE49-F238E27FC236}">
                <a16:creationId xmlns:a16="http://schemas.microsoft.com/office/drawing/2014/main" id="{009774F0-B576-3750-DEFA-EA0F2655C6D8}"/>
              </a:ext>
            </a:extLst>
          </p:cNvPr>
          <p:cNvSpPr/>
          <p:nvPr/>
        </p:nvSpPr>
        <p:spPr>
          <a:xfrm>
            <a:off x="12410582" y="9243567"/>
            <a:ext cx="7858618" cy="7101333"/>
          </a:xfrm>
          <a:custGeom>
            <a:avLst/>
            <a:gdLst/>
            <a:ahLst/>
            <a:cxnLst/>
            <a:rect l="l" t="t" r="r" b="b"/>
            <a:pathLst>
              <a:path w="7858618" h="7101333">
                <a:moveTo>
                  <a:pt x="0" y="0"/>
                </a:moveTo>
                <a:lnTo>
                  <a:pt x="7858617" y="0"/>
                </a:lnTo>
                <a:lnTo>
                  <a:pt x="7858617" y="7101332"/>
                </a:lnTo>
                <a:lnTo>
                  <a:pt x="0" y="71013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A18B5CD3-5CFF-5737-775A-21352F1CC3A5}"/>
              </a:ext>
            </a:extLst>
          </p:cNvPr>
          <p:cNvSpPr txBox="1"/>
          <p:nvPr/>
        </p:nvSpPr>
        <p:spPr>
          <a:xfrm>
            <a:off x="9127642" y="3580363"/>
            <a:ext cx="7858618" cy="59400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lvl="0" indent="-342900"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pt-BR" sz="2400" dirty="0">
                <a:solidFill>
                  <a:schemeClr val="bg1"/>
                </a:solidFill>
                <a:latin typeface="Tomorrow" panose="020B0604020202020204" charset="0"/>
              </a:rPr>
              <a:t>A </a:t>
            </a:r>
            <a:r>
              <a:rPr lang="pt-BR" sz="2400" b="1" dirty="0">
                <a:solidFill>
                  <a:schemeClr val="bg1"/>
                </a:solidFill>
                <a:latin typeface="Tomorrow" panose="020B0604020202020204" charset="0"/>
              </a:rPr>
              <a:t>Nota Fiscal Eletrônica (NF-e)</a:t>
            </a:r>
            <a:r>
              <a:rPr lang="pt-BR" sz="2400" dirty="0">
                <a:solidFill>
                  <a:schemeClr val="bg1"/>
                </a:solidFill>
                <a:latin typeface="Tomorrow" panose="020B0604020202020204" charset="0"/>
              </a:rPr>
              <a:t> é um documento digital complexo e altamente padronizado.</a:t>
            </a:r>
          </a:p>
          <a:p>
            <a:pPr marL="342900" lvl="0" indent="-342900"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pt-BR" sz="2400" dirty="0">
                <a:solidFill>
                  <a:schemeClr val="bg1"/>
                </a:solidFill>
                <a:latin typeface="Tomorrow" panose="020B0604020202020204" charset="0"/>
              </a:rPr>
              <a:t>O campo </a:t>
            </a:r>
            <a:r>
              <a:rPr lang="pt-BR" sz="2400" b="1" dirty="0" err="1">
                <a:solidFill>
                  <a:schemeClr val="bg1"/>
                </a:solidFill>
                <a:latin typeface="Tomorrow" panose="020B0604020202020204" charset="0"/>
              </a:rPr>
              <a:t>xProd</a:t>
            </a:r>
            <a:r>
              <a:rPr lang="pt-BR" sz="2400" dirty="0">
                <a:solidFill>
                  <a:schemeClr val="bg1"/>
                </a:solidFill>
                <a:latin typeface="Tomorrow" panose="020B0604020202020204" charset="0"/>
              </a:rPr>
              <a:t> (descrição do produto) é o núcleo semântico — mas também o mais </a:t>
            </a:r>
            <a:r>
              <a:rPr lang="pt-BR" sz="2400" b="1" dirty="0">
                <a:solidFill>
                  <a:schemeClr val="bg1"/>
                </a:solidFill>
                <a:latin typeface="Tomorrow" panose="020B0604020202020204" charset="0"/>
              </a:rPr>
              <a:t>ruidoso e inconsistente</a:t>
            </a:r>
            <a:r>
              <a:rPr lang="pt-BR" sz="2400" dirty="0">
                <a:solidFill>
                  <a:schemeClr val="bg1"/>
                </a:solidFill>
                <a:latin typeface="Tomorrow" panose="020B0604020202020204" charset="0"/>
              </a:rPr>
              <a:t>.</a:t>
            </a:r>
          </a:p>
          <a:p>
            <a:pPr marL="342900" lvl="0" indent="-342900"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pt-BR" sz="2400" dirty="0">
                <a:solidFill>
                  <a:schemeClr val="bg1"/>
                </a:solidFill>
                <a:latin typeface="Tomorrow" panose="020B0604020202020204" charset="0"/>
              </a:rPr>
              <a:t>Existe uma lacuna científica: </a:t>
            </a:r>
            <a:r>
              <a:rPr lang="pt-BR" sz="2400" b="1" dirty="0">
                <a:solidFill>
                  <a:schemeClr val="bg1"/>
                </a:solidFill>
                <a:latin typeface="Tomorrow" panose="020B0604020202020204" charset="0"/>
              </a:rPr>
              <a:t>poucos modelos de NLP em português aplicados ao domínio fiscal.</a:t>
            </a:r>
          </a:p>
          <a:p>
            <a:pPr marL="342900" lvl="0" indent="-342900"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pt-BR" sz="2400" b="1" dirty="0">
                <a:solidFill>
                  <a:schemeClr val="bg1"/>
                </a:solidFill>
                <a:latin typeface="Tomorrow" panose="020B0604020202020204" charset="0"/>
              </a:rPr>
              <a:t>70 %</a:t>
            </a:r>
            <a:r>
              <a:rPr lang="pt-BR" sz="2400" dirty="0">
                <a:solidFill>
                  <a:schemeClr val="bg1"/>
                </a:solidFill>
                <a:latin typeface="Tomorrow" panose="020B0604020202020204" charset="0"/>
              </a:rPr>
              <a:t> das empresas já emitiram notas com alguma “informação tributária divergente.</a:t>
            </a:r>
          </a:p>
          <a:p>
            <a:pPr marL="342900" lvl="0" indent="-342900"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pt-BR" sz="2400" dirty="0">
                <a:solidFill>
                  <a:schemeClr val="bg1"/>
                </a:solidFill>
                <a:latin typeface="Tomorrow" panose="020B0604020202020204" charset="0"/>
              </a:rPr>
              <a:t>Erros mais comuns: 56% apontam o preenchimento incorreto de códigos como NCM/CFOP/CST .</a:t>
            </a:r>
          </a:p>
          <a:p>
            <a:pPr marL="342900" lvl="0" indent="-342900"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pt-BR" sz="2400" dirty="0">
                <a:solidFill>
                  <a:schemeClr val="bg1"/>
                </a:solidFill>
                <a:latin typeface="Tomorrow" panose="020B0604020202020204" charset="0"/>
              </a:rPr>
              <a:t>Setores relatados como mais afetados: Comércio (~44,21 %) e Indústria (~13 %).</a:t>
            </a:r>
            <a:endParaRPr lang="en-US" sz="2400" dirty="0">
              <a:solidFill>
                <a:schemeClr val="bg1"/>
              </a:solidFill>
              <a:latin typeface="Tomorrow" panose="020B0604020202020204" charset="0"/>
              <a:ea typeface="Open Sans"/>
              <a:cs typeface="Open Sans"/>
              <a:sym typeface="Open Sans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1247193F-3654-2123-46B5-EB5F9E429FD8}"/>
              </a:ext>
            </a:extLst>
          </p:cNvPr>
          <p:cNvSpPr txBox="1"/>
          <p:nvPr/>
        </p:nvSpPr>
        <p:spPr>
          <a:xfrm>
            <a:off x="4038600" y="725953"/>
            <a:ext cx="12039600" cy="5289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5531"/>
              </a:lnSpc>
            </a:pPr>
            <a:r>
              <a:rPr lang="en-US" sz="3800" spc="-528" dirty="0">
                <a:solidFill>
                  <a:schemeClr val="bg1"/>
                </a:solidFill>
                <a:latin typeface="Mokoto"/>
                <a:ea typeface="Mokoto"/>
                <a:cs typeface="Mokoto"/>
                <a:sym typeface="Mokoto"/>
              </a:rPr>
              <a:t>O DESAFIO: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3FB5BE-8D51-C6B3-6E39-F0A22D8642A4}"/>
              </a:ext>
            </a:extLst>
          </p:cNvPr>
          <p:cNvSpPr txBox="1"/>
          <p:nvPr/>
        </p:nvSpPr>
        <p:spPr>
          <a:xfrm>
            <a:off x="3962400" y="1558140"/>
            <a:ext cx="9348536" cy="10220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ts val="3800"/>
              </a:lnSpc>
            </a:pPr>
            <a:r>
              <a:rPr lang="pt-BR" sz="3000" dirty="0">
                <a:solidFill>
                  <a:schemeClr val="bg1"/>
                </a:solidFill>
                <a:latin typeface="Tomorrow" panose="020B0604020202020204" charset="0"/>
              </a:rPr>
              <a:t>interpretar descrições ruidosas e curtas em linguagem fiscal do português brasileiro</a:t>
            </a:r>
            <a:endParaRPr lang="en-US" sz="3000" spc="-528" dirty="0">
              <a:solidFill>
                <a:schemeClr val="bg1"/>
              </a:solidFill>
              <a:latin typeface="Tomorrow" panose="020B0604020202020204" charset="0"/>
              <a:ea typeface="Mokoto"/>
              <a:cs typeface="Mokoto"/>
              <a:sym typeface="Mokoto"/>
            </a:endParaRPr>
          </a:p>
        </p:txBody>
      </p:sp>
      <p:pic>
        <p:nvPicPr>
          <p:cNvPr id="4098" name="Picture 2" descr="6 problemas na consulta de nota fiscal e como resolver | Qive">
            <a:extLst>
              <a:ext uri="{FF2B5EF4-FFF2-40B4-BE49-F238E27FC236}">
                <a16:creationId xmlns:a16="http://schemas.microsoft.com/office/drawing/2014/main" id="{596BEAC4-954E-AD4B-EE48-6D0B254333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200" y="3580363"/>
            <a:ext cx="8739609" cy="6727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reeform 2">
            <a:extLst>
              <a:ext uri="{FF2B5EF4-FFF2-40B4-BE49-F238E27FC236}">
                <a16:creationId xmlns:a16="http://schemas.microsoft.com/office/drawing/2014/main" id="{FB8F8AA3-FDD4-24E1-4EC4-B2D11BDB6191}"/>
              </a:ext>
            </a:extLst>
          </p:cNvPr>
          <p:cNvSpPr/>
          <p:nvPr/>
        </p:nvSpPr>
        <p:spPr>
          <a:xfrm>
            <a:off x="-6248400" y="0"/>
            <a:ext cx="8701678" cy="10744200"/>
          </a:xfrm>
          <a:custGeom>
            <a:avLst/>
            <a:gdLst/>
            <a:ahLst/>
            <a:cxnLst/>
            <a:rect l="l" t="t" r="r" b="b"/>
            <a:pathLst>
              <a:path w="8701678" h="7182840">
                <a:moveTo>
                  <a:pt x="0" y="0"/>
                </a:moveTo>
                <a:lnTo>
                  <a:pt x="8701678" y="0"/>
                </a:lnTo>
                <a:lnTo>
                  <a:pt x="8701678" y="7182840"/>
                </a:lnTo>
                <a:lnTo>
                  <a:pt x="0" y="718284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491825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1A4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188CCD3-1529-1A6B-03C4-BD57E072F4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3">
            <a:extLst>
              <a:ext uri="{FF2B5EF4-FFF2-40B4-BE49-F238E27FC236}">
                <a16:creationId xmlns:a16="http://schemas.microsoft.com/office/drawing/2014/main" id="{A1BB61F3-58AE-C099-F358-104E358ED604}"/>
              </a:ext>
            </a:extLst>
          </p:cNvPr>
          <p:cNvSpPr/>
          <p:nvPr/>
        </p:nvSpPr>
        <p:spPr>
          <a:xfrm rot="5400000">
            <a:off x="-5255442" y="266700"/>
            <a:ext cx="7858618" cy="7101333"/>
          </a:xfrm>
          <a:custGeom>
            <a:avLst/>
            <a:gdLst/>
            <a:ahLst/>
            <a:cxnLst/>
            <a:rect l="l" t="t" r="r" b="b"/>
            <a:pathLst>
              <a:path w="7858618" h="7101333">
                <a:moveTo>
                  <a:pt x="0" y="0"/>
                </a:moveTo>
                <a:lnTo>
                  <a:pt x="7858617" y="0"/>
                </a:lnTo>
                <a:lnTo>
                  <a:pt x="7858617" y="7101332"/>
                </a:lnTo>
                <a:lnTo>
                  <a:pt x="0" y="71013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70D4FF8-3770-1E8F-EA80-16FCEBFDA507}"/>
              </a:ext>
            </a:extLst>
          </p:cNvPr>
          <p:cNvSpPr txBox="1"/>
          <p:nvPr/>
        </p:nvSpPr>
        <p:spPr>
          <a:xfrm>
            <a:off x="2819400" y="2188845"/>
            <a:ext cx="9296400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3400" dirty="0">
                <a:solidFill>
                  <a:schemeClr val="bg1"/>
                </a:solidFill>
                <a:latin typeface="Tomorrow" panose="020B0604020202020204" charset="0"/>
              </a:rPr>
              <a:t>Já pensou em ter um </a:t>
            </a:r>
          </a:p>
          <a:p>
            <a:pPr algn="ctr"/>
            <a:r>
              <a:rPr lang="pt-BR" sz="3800" dirty="0">
                <a:solidFill>
                  <a:schemeClr val="bg1"/>
                </a:solidFill>
                <a:latin typeface="Tomorrow" panose="020B0604020202020204" charset="0"/>
              </a:rPr>
              <a:t>ecossistema de agentes </a:t>
            </a:r>
            <a:r>
              <a:rPr lang="pt-BR" sz="3400" dirty="0">
                <a:solidFill>
                  <a:schemeClr val="bg1"/>
                </a:solidFill>
                <a:latin typeface="Tomorrow" panose="020B0604020202020204" charset="0"/>
              </a:rPr>
              <a:t>trabalhando como uma equipe fiscal digital para tornar sua operação mais eficiente e inteligente</a:t>
            </a:r>
            <a:r>
              <a:rPr lang="en-US" sz="3400" dirty="0">
                <a:solidFill>
                  <a:schemeClr val="bg1"/>
                </a:solidFill>
                <a:latin typeface="Tomorrow" panose="020B0604020202020204" charset="0"/>
              </a:rPr>
              <a:t>?</a:t>
            </a:r>
            <a:endParaRPr lang="pt-BR" sz="3400" dirty="0">
              <a:solidFill>
                <a:schemeClr val="bg1"/>
              </a:solidFill>
              <a:latin typeface="Tomorrow" panose="020B060402020202020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algn="ctr"/>
            <a:endParaRPr lang="pt-BR" sz="3400" dirty="0">
              <a:solidFill>
                <a:schemeClr val="bg1"/>
              </a:solidFill>
              <a:latin typeface="Tomorrow" panose="020B060402020202020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algn="ctr"/>
            <a:r>
              <a:rPr lang="pt-BR" sz="3400" dirty="0">
                <a:solidFill>
                  <a:schemeClr val="bg1"/>
                </a:solidFill>
                <a:latin typeface="Tomorrow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OLDNEWS FISCAL.AI é um sistema </a:t>
            </a:r>
          </a:p>
          <a:p>
            <a:pPr algn="ctr"/>
            <a:r>
              <a:rPr lang="pt-BR" sz="3400" dirty="0" err="1">
                <a:solidFill>
                  <a:schemeClr val="bg1"/>
                </a:solidFill>
                <a:latin typeface="Tomorrow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multi-agente</a:t>
            </a:r>
            <a:r>
              <a:rPr lang="pt-BR" sz="3400" dirty="0">
                <a:solidFill>
                  <a:schemeClr val="bg1"/>
                </a:solidFill>
                <a:latin typeface="Tomorrow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 inteligente para análise automatizada de NF-e que representa a união entre IA responsável, inovação fiscal e ciência de dados aplicada à realidade brasileira.</a:t>
            </a:r>
          </a:p>
        </p:txBody>
      </p:sp>
      <p:pic>
        <p:nvPicPr>
          <p:cNvPr id="17" name="Picture 16" descr="A red and white target with darts&#10;&#10;AI-generated content may be incorrect.">
            <a:extLst>
              <a:ext uri="{FF2B5EF4-FFF2-40B4-BE49-F238E27FC236}">
                <a16:creationId xmlns:a16="http://schemas.microsoft.com/office/drawing/2014/main" id="{16CF84F5-184C-871A-5D99-A4342629BD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0800" y="266700"/>
            <a:ext cx="9753600" cy="9753600"/>
          </a:xfrm>
          <a:prstGeom prst="rect">
            <a:avLst/>
          </a:prstGeom>
        </p:spPr>
      </p:pic>
      <p:sp>
        <p:nvSpPr>
          <p:cNvPr id="2" name="Freeform 6">
            <a:extLst>
              <a:ext uri="{FF2B5EF4-FFF2-40B4-BE49-F238E27FC236}">
                <a16:creationId xmlns:a16="http://schemas.microsoft.com/office/drawing/2014/main" id="{35F52E13-AFBA-7D77-7CF7-0E4B4AB4D7F8}"/>
              </a:ext>
            </a:extLst>
          </p:cNvPr>
          <p:cNvSpPr/>
          <p:nvPr/>
        </p:nvSpPr>
        <p:spPr>
          <a:xfrm>
            <a:off x="-1143000" y="8728134"/>
            <a:ext cx="8718996" cy="7625158"/>
          </a:xfrm>
          <a:custGeom>
            <a:avLst/>
            <a:gdLst/>
            <a:ahLst/>
            <a:cxnLst/>
            <a:rect l="l" t="t" r="r" b="b"/>
            <a:pathLst>
              <a:path w="8718996" h="7625158">
                <a:moveTo>
                  <a:pt x="0" y="0"/>
                </a:moveTo>
                <a:lnTo>
                  <a:pt x="8718996" y="0"/>
                </a:lnTo>
                <a:lnTo>
                  <a:pt x="8718996" y="7625159"/>
                </a:lnTo>
                <a:lnTo>
                  <a:pt x="0" y="762515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777434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1A4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DEE788A-271D-4E77-5AA5-4712C179BD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3">
            <a:extLst>
              <a:ext uri="{FF2B5EF4-FFF2-40B4-BE49-F238E27FC236}">
                <a16:creationId xmlns:a16="http://schemas.microsoft.com/office/drawing/2014/main" id="{4A1EB505-7A83-2E54-260C-F31EF68E2C74}"/>
              </a:ext>
            </a:extLst>
          </p:cNvPr>
          <p:cNvSpPr/>
          <p:nvPr/>
        </p:nvSpPr>
        <p:spPr>
          <a:xfrm>
            <a:off x="-5562600" y="-1393699"/>
            <a:ext cx="7858618" cy="7101333"/>
          </a:xfrm>
          <a:custGeom>
            <a:avLst/>
            <a:gdLst/>
            <a:ahLst/>
            <a:cxnLst/>
            <a:rect l="l" t="t" r="r" b="b"/>
            <a:pathLst>
              <a:path w="7858618" h="7101333">
                <a:moveTo>
                  <a:pt x="0" y="0"/>
                </a:moveTo>
                <a:lnTo>
                  <a:pt x="7858617" y="0"/>
                </a:lnTo>
                <a:lnTo>
                  <a:pt x="7858617" y="7101332"/>
                </a:lnTo>
                <a:lnTo>
                  <a:pt x="0" y="71013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C36252B9-B514-1B42-1136-1F1221A0E774}"/>
              </a:ext>
            </a:extLst>
          </p:cNvPr>
          <p:cNvSpPr/>
          <p:nvPr/>
        </p:nvSpPr>
        <p:spPr>
          <a:xfrm>
            <a:off x="14544182" y="5707634"/>
            <a:ext cx="7858618" cy="7101333"/>
          </a:xfrm>
          <a:custGeom>
            <a:avLst/>
            <a:gdLst/>
            <a:ahLst/>
            <a:cxnLst/>
            <a:rect l="l" t="t" r="r" b="b"/>
            <a:pathLst>
              <a:path w="7858618" h="7101333">
                <a:moveTo>
                  <a:pt x="0" y="0"/>
                </a:moveTo>
                <a:lnTo>
                  <a:pt x="7858617" y="0"/>
                </a:lnTo>
                <a:lnTo>
                  <a:pt x="7858617" y="7101332"/>
                </a:lnTo>
                <a:lnTo>
                  <a:pt x="0" y="71013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686ADBB9-F756-9B08-D4AB-510CE26647E7}"/>
              </a:ext>
            </a:extLst>
          </p:cNvPr>
          <p:cNvSpPr txBox="1"/>
          <p:nvPr/>
        </p:nvSpPr>
        <p:spPr>
          <a:xfrm>
            <a:off x="2743200" y="699096"/>
            <a:ext cx="13258800" cy="6344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31"/>
              </a:lnSpc>
            </a:pPr>
            <a:r>
              <a:rPr lang="en-US" sz="3800" spc="-528" dirty="0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A SOLUÇÃO </a:t>
            </a:r>
            <a:r>
              <a:rPr lang="en-US" sz="3800" spc="-528" dirty="0" err="1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já</a:t>
            </a:r>
            <a:r>
              <a:rPr lang="en-US" sz="3800" spc="-528" dirty="0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 </a:t>
            </a:r>
            <a:r>
              <a:rPr lang="en-US" sz="3800" spc="-528" dirty="0" err="1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existe</a:t>
            </a:r>
            <a:r>
              <a:rPr lang="en-US" sz="3800" spc="-528" dirty="0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: </a:t>
            </a:r>
            <a:r>
              <a:rPr lang="en-US" sz="3800" spc="-528" dirty="0" err="1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Oldnews</a:t>
            </a:r>
            <a:r>
              <a:rPr lang="en-US" sz="3800" spc="-528" dirty="0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 fiscal.AI</a:t>
            </a:r>
          </a:p>
        </p:txBody>
      </p:sp>
      <p:pic>
        <p:nvPicPr>
          <p:cNvPr id="11" name="Picture 1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6AC34A8-0D55-FBB0-EB16-AD9D2F60D6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510" b="12808"/>
          <a:stretch>
            <a:fillRect/>
          </a:stretch>
        </p:blipFill>
        <p:spPr>
          <a:xfrm>
            <a:off x="304800" y="2032037"/>
            <a:ext cx="8382000" cy="755586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AD2E217-3E1D-B596-DC81-8FFCE8F2B41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45" t="4609" r="3155" b="8273"/>
          <a:stretch>
            <a:fillRect/>
          </a:stretch>
        </p:blipFill>
        <p:spPr>
          <a:xfrm>
            <a:off x="7239000" y="3748958"/>
            <a:ext cx="10744200" cy="6180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7672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1A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7791273" y="-3812579"/>
            <a:ext cx="8718996" cy="7625158"/>
          </a:xfrm>
          <a:custGeom>
            <a:avLst/>
            <a:gdLst/>
            <a:ahLst/>
            <a:cxnLst/>
            <a:rect l="l" t="t" r="r" b="b"/>
            <a:pathLst>
              <a:path w="8718996" h="7625158">
                <a:moveTo>
                  <a:pt x="0" y="0"/>
                </a:moveTo>
                <a:lnTo>
                  <a:pt x="8718996" y="0"/>
                </a:lnTo>
                <a:lnTo>
                  <a:pt x="8718996" y="7625158"/>
                </a:lnTo>
                <a:lnTo>
                  <a:pt x="0" y="76251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TextBox 4"/>
          <p:cNvSpPr txBox="1"/>
          <p:nvPr/>
        </p:nvSpPr>
        <p:spPr>
          <a:xfrm>
            <a:off x="1066800" y="1237465"/>
            <a:ext cx="9685871" cy="12343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536"/>
              </a:lnSpc>
            </a:pPr>
            <a:r>
              <a:rPr lang="en-US" sz="3800" spc="-529" dirty="0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COMO FUNCIONA NOSSA ARQUITETURA MULTI-AGENTE</a:t>
            </a:r>
          </a:p>
        </p:txBody>
      </p:sp>
      <p:sp>
        <p:nvSpPr>
          <p:cNvPr id="6" name="Freeform 6"/>
          <p:cNvSpPr/>
          <p:nvPr/>
        </p:nvSpPr>
        <p:spPr>
          <a:xfrm>
            <a:off x="-1143000" y="8728134"/>
            <a:ext cx="8718996" cy="7625158"/>
          </a:xfrm>
          <a:custGeom>
            <a:avLst/>
            <a:gdLst/>
            <a:ahLst/>
            <a:cxnLst/>
            <a:rect l="l" t="t" r="r" b="b"/>
            <a:pathLst>
              <a:path w="8718996" h="7625158">
                <a:moveTo>
                  <a:pt x="0" y="0"/>
                </a:moveTo>
                <a:lnTo>
                  <a:pt x="8718996" y="0"/>
                </a:lnTo>
                <a:lnTo>
                  <a:pt x="8718996" y="7625159"/>
                </a:lnTo>
                <a:lnTo>
                  <a:pt x="0" y="76251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pic>
        <p:nvPicPr>
          <p:cNvPr id="9" name="Picture 8" descr="A close-up of a machine&#10;&#10;AI-generated content may be incorrect.">
            <a:extLst>
              <a:ext uri="{FF2B5EF4-FFF2-40B4-BE49-F238E27FC236}">
                <a16:creationId xmlns:a16="http://schemas.microsoft.com/office/drawing/2014/main" id="{D4D50AB4-455D-2C07-C5F9-259458E94B6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9435" y="2471777"/>
            <a:ext cx="11515031" cy="7686869"/>
          </a:xfrm>
          <a:prstGeom prst="notchedRightArrow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31CD0F6-CCFF-97B9-5B40-01BF8D690E45}"/>
              </a:ext>
            </a:extLst>
          </p:cNvPr>
          <p:cNvSpPr txBox="1"/>
          <p:nvPr/>
        </p:nvSpPr>
        <p:spPr>
          <a:xfrm>
            <a:off x="1449718" y="5850651"/>
            <a:ext cx="2209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  <a:latin typeface="Tomorrow" panose="020B0604020202020204" charset="0"/>
              </a:rPr>
              <a:t>AGENTE 1</a:t>
            </a:r>
          </a:p>
          <a:p>
            <a:r>
              <a:rPr lang="pt-BR" b="1" dirty="0">
                <a:solidFill>
                  <a:schemeClr val="bg1"/>
                </a:solidFill>
                <a:latin typeface="Tomorrow" panose="020B0604020202020204" charset="0"/>
              </a:rPr>
              <a:t>Extrator de Dados</a:t>
            </a:r>
            <a:endParaRPr lang="pt-BR" dirty="0">
              <a:solidFill>
                <a:schemeClr val="bg1"/>
              </a:solidFill>
              <a:latin typeface="Tomorrow" panose="020B060402020202020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4E6A967-FB21-BC7F-FBEB-630A9ABD17F2}"/>
              </a:ext>
            </a:extLst>
          </p:cNvPr>
          <p:cNvSpPr txBox="1"/>
          <p:nvPr/>
        </p:nvSpPr>
        <p:spPr>
          <a:xfrm>
            <a:off x="5715000" y="3467100"/>
            <a:ext cx="2209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  <a:latin typeface="Tomorrow" panose="020B0604020202020204" charset="0"/>
              </a:rPr>
              <a:t>AGENTE 2</a:t>
            </a:r>
          </a:p>
          <a:p>
            <a:r>
              <a:rPr lang="pt-BR" b="1" dirty="0">
                <a:solidFill>
                  <a:schemeClr val="bg1"/>
                </a:solidFill>
                <a:latin typeface="Tomorrow" panose="020B0604020202020204" charset="0"/>
              </a:rPr>
              <a:t>Classificador NCM</a:t>
            </a:r>
            <a:endParaRPr lang="pt-BR" dirty="0">
              <a:solidFill>
                <a:schemeClr val="bg1"/>
              </a:solidFill>
              <a:latin typeface="Tomorrow" panose="020B060402020202020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82B74C2-1C5C-A26F-B9D1-909435EE1809}"/>
              </a:ext>
            </a:extLst>
          </p:cNvPr>
          <p:cNvSpPr txBox="1"/>
          <p:nvPr/>
        </p:nvSpPr>
        <p:spPr>
          <a:xfrm>
            <a:off x="5867400" y="8420100"/>
            <a:ext cx="2209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  <a:latin typeface="Tomorrow" panose="020B0604020202020204" charset="0"/>
              </a:rPr>
              <a:t>AGENTE 3</a:t>
            </a:r>
          </a:p>
          <a:p>
            <a:r>
              <a:rPr lang="pt-BR" b="1" dirty="0">
                <a:solidFill>
                  <a:schemeClr val="bg1"/>
                </a:solidFill>
                <a:latin typeface="Tomorrow" panose="020B0604020202020204" charset="0"/>
              </a:rPr>
              <a:t>Validador Fiscal</a:t>
            </a:r>
            <a:endParaRPr lang="pt-BR" dirty="0">
              <a:solidFill>
                <a:schemeClr val="bg1"/>
              </a:solidFill>
              <a:latin typeface="Tomorrow" panose="020B060402020202020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EDC7568-378C-C982-0A38-A2A0595613B5}"/>
              </a:ext>
            </a:extLst>
          </p:cNvPr>
          <p:cNvSpPr txBox="1"/>
          <p:nvPr/>
        </p:nvSpPr>
        <p:spPr>
          <a:xfrm>
            <a:off x="8915400" y="5143500"/>
            <a:ext cx="2209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FF3300"/>
                </a:solidFill>
                <a:latin typeface="Tomorrow" panose="020B0604020202020204" charset="0"/>
              </a:rPr>
              <a:t>AGENTE 4</a:t>
            </a:r>
          </a:p>
          <a:p>
            <a:r>
              <a:rPr lang="pt-BR" b="1" dirty="0">
                <a:solidFill>
                  <a:srgbClr val="FF3300"/>
                </a:solidFill>
                <a:latin typeface="Tomorrow" panose="020B0604020202020204" charset="0"/>
              </a:rPr>
              <a:t>Orquestrador</a:t>
            </a:r>
            <a:endParaRPr lang="pt-BR" dirty="0">
              <a:solidFill>
                <a:srgbClr val="FF3300"/>
              </a:solidFill>
              <a:latin typeface="Tomorrow" panose="020B060402020202020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01D13DD-92C7-D14B-B4EC-9E3E83F2E4E0}"/>
              </a:ext>
            </a:extLst>
          </p:cNvPr>
          <p:cNvSpPr txBox="1"/>
          <p:nvPr/>
        </p:nvSpPr>
        <p:spPr>
          <a:xfrm>
            <a:off x="14478000" y="5981700"/>
            <a:ext cx="3048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  <a:latin typeface="Tomorrow" panose="020B0604020202020204" charset="0"/>
              </a:rPr>
              <a:t>AGENTE 5</a:t>
            </a:r>
          </a:p>
          <a:p>
            <a:r>
              <a:rPr lang="pt-BR" b="1" dirty="0">
                <a:solidFill>
                  <a:schemeClr val="bg1"/>
                </a:solidFill>
                <a:latin typeface="Tomorrow" panose="020B0604020202020204" charset="0"/>
              </a:rPr>
              <a:t>Interface conversacional</a:t>
            </a:r>
            <a:endParaRPr lang="pt-BR" dirty="0">
              <a:solidFill>
                <a:schemeClr val="bg1"/>
              </a:solidFill>
              <a:latin typeface="Tomorrow" panose="020B0604020202020204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1A4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E1F3F63-1F16-C776-6582-80C17A034E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EC615431-5F23-3733-BDA7-E5ECF6157E92}"/>
              </a:ext>
            </a:extLst>
          </p:cNvPr>
          <p:cNvSpPr/>
          <p:nvPr/>
        </p:nvSpPr>
        <p:spPr>
          <a:xfrm>
            <a:off x="10513346" y="3988975"/>
            <a:ext cx="9616419" cy="7028728"/>
          </a:xfrm>
          <a:custGeom>
            <a:avLst/>
            <a:gdLst/>
            <a:ahLst/>
            <a:cxnLst/>
            <a:rect l="l" t="t" r="r" b="b"/>
            <a:pathLst>
              <a:path w="9616419" h="7028728">
                <a:moveTo>
                  <a:pt x="0" y="0"/>
                </a:moveTo>
                <a:lnTo>
                  <a:pt x="9616419" y="0"/>
                </a:lnTo>
                <a:lnTo>
                  <a:pt x="9616419" y="7028729"/>
                </a:lnTo>
                <a:lnTo>
                  <a:pt x="0" y="70287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CF3743D9-6A11-A062-3789-1BD249A9E46D}"/>
              </a:ext>
            </a:extLst>
          </p:cNvPr>
          <p:cNvSpPr/>
          <p:nvPr/>
        </p:nvSpPr>
        <p:spPr>
          <a:xfrm>
            <a:off x="7791273" y="-3812579"/>
            <a:ext cx="8718996" cy="7625158"/>
          </a:xfrm>
          <a:custGeom>
            <a:avLst/>
            <a:gdLst/>
            <a:ahLst/>
            <a:cxnLst/>
            <a:rect l="l" t="t" r="r" b="b"/>
            <a:pathLst>
              <a:path w="8718996" h="7625158">
                <a:moveTo>
                  <a:pt x="0" y="0"/>
                </a:moveTo>
                <a:lnTo>
                  <a:pt x="8718996" y="0"/>
                </a:lnTo>
                <a:lnTo>
                  <a:pt x="8718996" y="7625158"/>
                </a:lnTo>
                <a:lnTo>
                  <a:pt x="0" y="762515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CFDF0C14-6965-0F8F-0AB0-5F88FE391D1B}"/>
              </a:ext>
            </a:extLst>
          </p:cNvPr>
          <p:cNvSpPr txBox="1"/>
          <p:nvPr/>
        </p:nvSpPr>
        <p:spPr>
          <a:xfrm>
            <a:off x="1066801" y="1237465"/>
            <a:ext cx="9067800" cy="12343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536"/>
              </a:lnSpc>
            </a:pPr>
            <a:r>
              <a:rPr lang="en-US" sz="3800" spc="-529" dirty="0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O </a:t>
            </a:r>
            <a:r>
              <a:rPr lang="en-US" sz="3800" spc="-529" dirty="0" err="1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que</a:t>
            </a:r>
            <a:r>
              <a:rPr lang="en-US" sz="3800" spc="-529" dirty="0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 </a:t>
            </a:r>
            <a:r>
              <a:rPr lang="en-US" sz="3800" spc="-529" dirty="0" err="1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nossa</a:t>
            </a:r>
            <a:r>
              <a:rPr lang="en-US" sz="3800" spc="-529" dirty="0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 </a:t>
            </a:r>
            <a:r>
              <a:rPr lang="en-US" sz="3800" spc="-529" dirty="0" err="1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Estrutura</a:t>
            </a:r>
            <a:r>
              <a:rPr lang="en-US" sz="3800" spc="-529" dirty="0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 MULTI-AGENTE </a:t>
            </a:r>
            <a:r>
              <a:rPr lang="en-US" sz="3800" spc="-529" dirty="0" err="1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oferece</a:t>
            </a:r>
            <a:endParaRPr lang="en-US" sz="3800" spc="-529" dirty="0">
              <a:solidFill>
                <a:srgbClr val="FFFFFF"/>
              </a:solidFill>
              <a:latin typeface="Mokoto"/>
              <a:ea typeface="Mokoto"/>
              <a:cs typeface="Mokoto"/>
              <a:sym typeface="Mokoto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A655773A-AB0E-B66A-4FFB-7A9031F6194F}"/>
              </a:ext>
            </a:extLst>
          </p:cNvPr>
          <p:cNvSpPr txBox="1"/>
          <p:nvPr/>
        </p:nvSpPr>
        <p:spPr>
          <a:xfrm>
            <a:off x="1066800" y="3429001"/>
            <a:ext cx="8009471" cy="47897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pt-BR" sz="2400" b="1" dirty="0">
                <a:solidFill>
                  <a:schemeClr val="bg1"/>
                </a:solidFill>
                <a:latin typeface="Tomorrow" panose="020B0604020202020204" charset="0"/>
              </a:rPr>
              <a:t>Análise Inteligente</a:t>
            </a:r>
            <a:r>
              <a:rPr lang="pt-BR" sz="2400" dirty="0">
                <a:solidFill>
                  <a:schemeClr val="bg1"/>
                </a:solidFill>
                <a:latin typeface="Tomorrow" panose="020B0604020202020204" charset="0"/>
              </a:rPr>
              <a:t>: Detecção automática de fraudes fiscais</a:t>
            </a:r>
          </a:p>
          <a:p>
            <a:pPr marL="342900" indent="-342900"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pt-BR" sz="2400" b="1" dirty="0">
                <a:solidFill>
                  <a:schemeClr val="bg1"/>
                </a:solidFill>
                <a:latin typeface="Tomorrow" panose="020B0604020202020204" charset="0"/>
              </a:rPr>
              <a:t>Detecção de Fraudes</a:t>
            </a:r>
            <a:r>
              <a:rPr lang="pt-BR" sz="2400" dirty="0">
                <a:solidFill>
                  <a:schemeClr val="bg1"/>
                </a:solidFill>
                <a:latin typeface="Tomorrow" panose="020B0604020202020204" charset="0"/>
              </a:rPr>
              <a:t>: 7 tipos de fraudes detectáveis</a:t>
            </a:r>
          </a:p>
          <a:p>
            <a:pPr marL="342900" indent="-342900"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pt-BR" sz="2400" b="1" dirty="0">
                <a:solidFill>
                  <a:schemeClr val="bg1"/>
                </a:solidFill>
                <a:latin typeface="Tomorrow" panose="020B0604020202020204" charset="0"/>
              </a:rPr>
              <a:t>Sistema </a:t>
            </a:r>
            <a:r>
              <a:rPr lang="pt-BR" sz="2400" b="1" dirty="0" err="1">
                <a:solidFill>
                  <a:schemeClr val="bg1"/>
                </a:solidFill>
                <a:latin typeface="Tomorrow" panose="020B0604020202020204" charset="0"/>
              </a:rPr>
              <a:t>Multi-Agente</a:t>
            </a:r>
            <a:r>
              <a:rPr lang="pt-BR" sz="2400" dirty="0">
                <a:solidFill>
                  <a:schemeClr val="bg1"/>
                </a:solidFill>
                <a:latin typeface="Tomorrow" panose="020B0604020202020204" charset="0"/>
              </a:rPr>
              <a:t>: 5 agentes especializados</a:t>
            </a:r>
          </a:p>
          <a:p>
            <a:pPr marL="342900" indent="-342900"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pt-BR" sz="2400" b="1" dirty="0">
                <a:solidFill>
                  <a:schemeClr val="bg1"/>
                </a:solidFill>
                <a:latin typeface="Tomorrow" panose="020B0604020202020204" charset="0"/>
              </a:rPr>
              <a:t>Dashboard Interativo</a:t>
            </a:r>
            <a:r>
              <a:rPr lang="pt-BR" sz="2400" dirty="0">
                <a:solidFill>
                  <a:schemeClr val="bg1"/>
                </a:solidFill>
                <a:latin typeface="Tomorrow" panose="020B0604020202020204" charset="0"/>
              </a:rPr>
              <a:t>: Interface web moderna</a:t>
            </a:r>
          </a:p>
          <a:p>
            <a:pPr marL="342900" indent="-342900"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pt-BR" sz="2400" dirty="0">
                <a:solidFill>
                  <a:schemeClr val="bg1"/>
                </a:solidFill>
                <a:latin typeface="Tomorrow" panose="020B0604020202020204" charset="0"/>
              </a:rPr>
              <a:t> </a:t>
            </a:r>
            <a:r>
              <a:rPr lang="pt-BR" sz="2400" b="1" dirty="0">
                <a:solidFill>
                  <a:schemeClr val="bg1"/>
                </a:solidFill>
                <a:latin typeface="Tomorrow" panose="020B0604020202020204" charset="0"/>
              </a:rPr>
              <a:t>Chat com IA</a:t>
            </a:r>
            <a:r>
              <a:rPr lang="pt-BR" sz="2400" dirty="0">
                <a:solidFill>
                  <a:schemeClr val="bg1"/>
                </a:solidFill>
                <a:latin typeface="Tomorrow" panose="020B0604020202020204" charset="0"/>
              </a:rPr>
              <a:t>: Assistente conversacional para consultas</a:t>
            </a:r>
          </a:p>
          <a:p>
            <a:pPr marL="342900" indent="-342900"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pt-BR" sz="2400" b="1" dirty="0">
                <a:solidFill>
                  <a:schemeClr val="bg1"/>
                </a:solidFill>
                <a:latin typeface="Tomorrow" panose="020B0604020202020204" charset="0"/>
              </a:rPr>
              <a:t>Suporta documentos nos formatos</a:t>
            </a:r>
            <a:r>
              <a:rPr lang="pt-BR" sz="2400" dirty="0">
                <a:solidFill>
                  <a:schemeClr val="bg1"/>
                </a:solidFill>
                <a:latin typeface="Tomorrow" panose="020B0604020202020204" charset="0"/>
              </a:rPr>
              <a:t> XML, CSV, NFS-e</a:t>
            </a:r>
          </a:p>
          <a:p>
            <a:pPr marL="342900" indent="-342900"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pt-BR" sz="2400" b="1" dirty="0">
                <a:solidFill>
                  <a:schemeClr val="bg1"/>
                </a:solidFill>
                <a:latin typeface="Tomorrow" panose="020B0604020202020204" charset="0"/>
              </a:rPr>
              <a:t>Relatórios PDF</a:t>
            </a:r>
            <a:r>
              <a:rPr lang="pt-BR" sz="2400" dirty="0">
                <a:solidFill>
                  <a:schemeClr val="bg1"/>
                </a:solidFill>
                <a:latin typeface="Tomorrow" panose="020B0604020202020204" charset="0"/>
              </a:rPr>
              <a:t>: Exportação de análises detalhadas</a:t>
            </a:r>
          </a:p>
          <a:p>
            <a:pPr marL="342900" lvl="0" indent="-342900" algn="just">
              <a:lnSpc>
                <a:spcPts val="3359"/>
              </a:lnSpc>
              <a:spcBef>
                <a:spcPts val="1200"/>
              </a:spcBef>
              <a:buFont typeface="Wingdings" panose="05000000000000000000" pitchFamily="2" charset="2"/>
              <a:buChar char="ü"/>
            </a:pPr>
            <a:endParaRPr lang="en-US" sz="2400" dirty="0">
              <a:solidFill>
                <a:schemeClr val="bg1"/>
              </a:solidFill>
              <a:latin typeface="Tomorrow" panose="020B0604020202020204" charset="0"/>
              <a:ea typeface="Tomorrow"/>
              <a:cs typeface="Tomorrow"/>
              <a:sym typeface="Tomorrow"/>
            </a:endParaRPr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1E6DAF8C-FACD-E6D9-0B00-B47F5B4F6BA7}"/>
              </a:ext>
            </a:extLst>
          </p:cNvPr>
          <p:cNvSpPr/>
          <p:nvPr/>
        </p:nvSpPr>
        <p:spPr>
          <a:xfrm>
            <a:off x="2899435" y="8728134"/>
            <a:ext cx="8718996" cy="7625158"/>
          </a:xfrm>
          <a:custGeom>
            <a:avLst/>
            <a:gdLst/>
            <a:ahLst/>
            <a:cxnLst/>
            <a:rect l="l" t="t" r="r" b="b"/>
            <a:pathLst>
              <a:path w="8718996" h="7625158">
                <a:moveTo>
                  <a:pt x="0" y="0"/>
                </a:moveTo>
                <a:lnTo>
                  <a:pt x="8718996" y="0"/>
                </a:lnTo>
                <a:lnTo>
                  <a:pt x="8718996" y="7625159"/>
                </a:lnTo>
                <a:lnTo>
                  <a:pt x="0" y="76251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869F45F-5A60-0E1E-CD81-20FDFB4A26B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9800" y="389542"/>
            <a:ext cx="8009471" cy="4827440"/>
          </a:xfrm>
          <a:prstGeom prst="rect">
            <a:avLst/>
          </a:prstGeom>
        </p:spPr>
      </p:pic>
      <p:pic>
        <p:nvPicPr>
          <p:cNvPr id="13" name="Picture 1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EA3A7F2-AE00-AD28-2B0C-05492C3D165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9801" y="5448300"/>
            <a:ext cx="8009471" cy="4610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4207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601</TotalTime>
  <Words>968</Words>
  <Application>Microsoft Macintosh PowerPoint</Application>
  <PresentationFormat>Custom</PresentationFormat>
  <Paragraphs>127</Paragraphs>
  <Slides>18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7" baseType="lpstr">
      <vt:lpstr>Arial</vt:lpstr>
      <vt:lpstr>Calibri</vt:lpstr>
      <vt:lpstr>Wingdings</vt:lpstr>
      <vt:lpstr>Poppins</vt:lpstr>
      <vt:lpstr>Mokoto</vt:lpstr>
      <vt:lpstr>Tomorrow</vt:lpstr>
      <vt:lpstr>Tomorrow Bold</vt:lpstr>
      <vt:lpstr>Aptos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Projeto I2A2</dc:title>
  <dc:creator>Márcia Vieira</dc:creator>
  <cp:lastModifiedBy>Ricardo Croce</cp:lastModifiedBy>
  <cp:revision>11</cp:revision>
  <cp:lastPrinted>2025-10-31T12:06:36Z</cp:lastPrinted>
  <dcterms:created xsi:type="dcterms:W3CDTF">2006-08-16T00:00:00Z</dcterms:created>
  <dcterms:modified xsi:type="dcterms:W3CDTF">2025-10-31T13:15:03Z</dcterms:modified>
  <dc:identifier>DAG28Cne7Z4</dc:identifier>
</cp:coreProperties>
</file>